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84" r:id="rId27"/>
    <p:sldId id="285" r:id="rId28"/>
    <p:sldId id="287" r:id="rId29"/>
    <p:sldId id="286" r:id="rId30"/>
  </p:sldIdLst>
  <p:sldSz cx="9144000" cy="6858000" type="screen4x3"/>
  <p:notesSz cx="6858000" cy="9144000"/>
  <p:embeddedFontLst>
    <p:embeddedFont>
      <p:font typeface="Aharoni" panose="02010803020104030203" pitchFamily="2" charset="-79"/>
      <p:bold r:id="rId32"/>
    </p:embeddedFont>
    <p:embeddedFont>
      <p:font typeface="Average" panose="020B0604020202020204" charset="0"/>
      <p:regular r:id="rId33"/>
    </p:embeddedFont>
    <p:embeddedFont>
      <p:font typeface="Calibri" panose="020F0502020204030204" pitchFamily="34" charset="0"/>
      <p:regular r:id="rId34"/>
      <p:bold r:id="rId35"/>
      <p:italic r:id="rId36"/>
      <p:boldItalic r:id="rId37"/>
    </p:embeddedFont>
    <p:embeddedFont>
      <p:font typeface="Garamond" panose="02020404030301010803" pitchFamily="18" charset="0"/>
      <p:regular r:id="rId38"/>
      <p:bold r:id="rId39"/>
      <p:italic r:id="rId40"/>
      <p:boldItalic r:id="rId41"/>
    </p:embeddedFont>
    <p:embeddedFont>
      <p:font typeface="Oswald" panose="00000500000000000000" pitchFamily="2" charset="0"/>
      <p:regular r:id="rId42"/>
      <p:bold r:id="rId43"/>
    </p:embeddedFont>
    <p:embeddedFont>
      <p:font typeface="Rockwell" panose="02060603020205020403" pitchFamily="18" charset="0"/>
      <p:regular r:id="rId44"/>
      <p:bold r:id="rId45"/>
      <p:italic r:id="rId46"/>
      <p:boldItalic r:id="rId47"/>
    </p:embeddedFont>
    <p:embeddedFont>
      <p:font typeface="Tahoma" panose="020B060403050404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EDFBC-D10A-40FC-BC7C-2D7E9AC95FF2}" v="2" dt="2022-11-17T18:49:22.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065" autoAdjust="0"/>
  </p:normalViewPr>
  <p:slideViewPr>
    <p:cSldViewPr snapToGrid="0">
      <p:cViewPr varScale="1">
        <p:scale>
          <a:sx n="48" d="100"/>
          <a:sy n="48" d="100"/>
        </p:scale>
        <p:origin x="180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hop, Katelyn" userId="f349ca2e-9cd0-4abf-bffb-ff2c4989b87f" providerId="ADAL" clId="{61964904-3093-4461-AE12-067F8480DC64}"/>
    <pc:docChg chg="modSld">
      <pc:chgData name="Bishop, Katelyn" userId="f349ca2e-9cd0-4abf-bffb-ff2c4989b87f" providerId="ADAL" clId="{61964904-3093-4461-AE12-067F8480DC64}" dt="2022-11-17T19:02:36.429" v="3" actId="20577"/>
      <pc:docMkLst>
        <pc:docMk/>
      </pc:docMkLst>
      <pc:sldChg chg="modSp mod">
        <pc:chgData name="Bishop, Katelyn" userId="f349ca2e-9cd0-4abf-bffb-ff2c4989b87f" providerId="ADAL" clId="{61964904-3093-4461-AE12-067F8480DC64}" dt="2022-11-17T18:58:16.584" v="2" actId="1035"/>
        <pc:sldMkLst>
          <pc:docMk/>
          <pc:sldMk cId="0" sldId="258"/>
        </pc:sldMkLst>
        <pc:picChg chg="mod">
          <ac:chgData name="Bishop, Katelyn" userId="f349ca2e-9cd0-4abf-bffb-ff2c4989b87f" providerId="ADAL" clId="{61964904-3093-4461-AE12-067F8480DC64}" dt="2022-11-17T18:58:16.584" v="2" actId="1035"/>
          <ac:picMkLst>
            <pc:docMk/>
            <pc:sldMk cId="0" sldId="258"/>
            <ac:picMk id="2" creationId="{88754595-B6A7-491B-B028-B6DBCA253FA0}"/>
          </ac:picMkLst>
        </pc:picChg>
      </pc:sldChg>
      <pc:sldChg chg="modSp mod">
        <pc:chgData name="Bishop, Katelyn" userId="f349ca2e-9cd0-4abf-bffb-ff2c4989b87f" providerId="ADAL" clId="{61964904-3093-4461-AE12-067F8480DC64}" dt="2022-11-17T19:02:36.429" v="3" actId="20577"/>
        <pc:sldMkLst>
          <pc:docMk/>
          <pc:sldMk cId="0" sldId="286"/>
        </pc:sldMkLst>
        <pc:spChg chg="mod">
          <ac:chgData name="Bishop, Katelyn" userId="f349ca2e-9cd0-4abf-bffb-ff2c4989b87f" providerId="ADAL" clId="{61964904-3093-4461-AE12-067F8480DC64}" dt="2022-11-17T19:02:36.429" v="3" actId="20577"/>
          <ac:spMkLst>
            <pc:docMk/>
            <pc:sldMk cId="0" sldId="286"/>
            <ac:spMk id="29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rgbClr val="000000"/>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a:t>
            </a:fld>
            <a:endParaRPr/>
          </a:p>
        </p:txBody>
      </p:sp>
      <p:sp>
        <p:nvSpPr>
          <p:cNvPr id="61" name="Google Shape;6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You can edit the colors by:</a:t>
            </a:r>
            <a:endParaRPr/>
          </a:p>
          <a:p>
            <a:pPr marL="0" lvl="0" indent="0" algn="l" rtl="0">
              <a:spcBef>
                <a:spcPts val="0"/>
              </a:spcBef>
              <a:spcAft>
                <a:spcPts val="0"/>
              </a:spcAft>
              <a:buSzPts val="1800"/>
              <a:buNone/>
            </a:pPr>
            <a:r>
              <a:rPr lang="en-US"/>
              <a:t>	 clicking on the first slide</a:t>
            </a:r>
            <a:endParaRPr/>
          </a:p>
          <a:p>
            <a:pPr marL="0" lvl="0" indent="0" algn="l" rtl="0">
              <a:spcBef>
                <a:spcPts val="0"/>
              </a:spcBef>
              <a:spcAft>
                <a:spcPts val="0"/>
              </a:spcAft>
              <a:buSzPts val="1800"/>
              <a:buNone/>
            </a:pPr>
            <a:r>
              <a:rPr lang="en-US"/>
              <a:t>	click on edit and select “select all”</a:t>
            </a:r>
            <a:endParaRPr/>
          </a:p>
          <a:p>
            <a:pPr marL="0" lvl="0" indent="0" algn="l" rtl="0">
              <a:spcBef>
                <a:spcPts val="0"/>
              </a:spcBef>
              <a:spcAft>
                <a:spcPts val="0"/>
              </a:spcAft>
              <a:buSzPts val="1800"/>
              <a:buNone/>
            </a:pPr>
            <a:r>
              <a:rPr lang="en-US"/>
              <a:t>	Click on Design and on the right side a list of options will appear.</a:t>
            </a:r>
            <a:endParaRPr/>
          </a:p>
          <a:p>
            <a:pPr marL="0" lvl="0" indent="0" algn="l" rtl="0">
              <a:spcBef>
                <a:spcPts val="0"/>
              </a:spcBef>
              <a:spcAft>
                <a:spcPts val="0"/>
              </a:spcAft>
              <a:buSzPts val="1800"/>
              <a:buNone/>
            </a:pPr>
            <a:r>
              <a:rPr lang="en-US"/>
              <a:t>	Choose an option that is available or click on color schemes</a:t>
            </a:r>
            <a:endParaRPr/>
          </a:p>
          <a:p>
            <a:pPr marL="0" lvl="0" indent="0" algn="l" rtl="0">
              <a:spcBef>
                <a:spcPts val="0"/>
              </a:spcBef>
              <a:spcAft>
                <a:spcPts val="0"/>
              </a:spcAft>
              <a:buSzPts val="1800"/>
              <a:buNone/>
            </a:pPr>
            <a:r>
              <a:rPr lang="en-US"/>
              <a:t>	if you chose color schemes design your own colors.</a:t>
            </a:r>
            <a:endParaRPr/>
          </a:p>
          <a:p>
            <a:pPr marL="0" lvl="0" indent="0" algn="l" rtl="0">
              <a:spcBef>
                <a:spcPts val="0"/>
              </a:spcBef>
              <a:spcAft>
                <a:spcPts val="0"/>
              </a:spcAft>
              <a:buSzPts val="1800"/>
              <a:buNone/>
            </a:pPr>
            <a:r>
              <a:rPr lang="en-US"/>
              <a:t>Edit the Content to meet your Schools names and personel.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7ce163b9c_1_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
        <p:nvSpPr>
          <p:cNvPr id="131" name="Google Shape;131;g77ce163b9c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g77ce163b9c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Give example of injury that occurs when AT is not on site</a:t>
            </a:r>
            <a:endParaRPr/>
          </a:p>
          <a:p>
            <a:pPr marL="0" lvl="0" indent="0" algn="l" rtl="0">
              <a:spcBef>
                <a:spcPts val="0"/>
              </a:spcBef>
              <a:spcAft>
                <a:spcPts val="0"/>
              </a:spcAft>
              <a:buSzPts val="18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50cd46b49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50cd46b49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850cd46b49_0_13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50cd46b49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50cd46b49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850cd46b49_0_13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50cd46b49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50cd46b49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850cd46b49_0_12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50cd46b49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50cd46b49_0_1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850cd46b49_0_18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50cd46b4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50cd46b49_0_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850cd46b49_0_14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50cd46b49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50cd46b49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850cd46b49_0_16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50cd46b49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50cd46b49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850cd46b49_0_14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50cd46b49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50cd46b49_0_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850cd46b49_0_15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50cd46b49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50cd46b49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850cd46b49_0_17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7ce163b9c_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77ce163b9c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7ce163b9c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7ce163b9c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77ce163b9c_2_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7ce167bce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7ce167bce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77ce167bce_1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75d77c6ce_1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75d77c6ce_1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*OPTIONAL SLIDE</a:t>
            </a:r>
            <a:endParaRPr/>
          </a:p>
        </p:txBody>
      </p:sp>
      <p:sp>
        <p:nvSpPr>
          <p:cNvPr id="77" name="Google Shape;77;g775d77c6ce_1_14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
        <p:nvSpPr>
          <p:cNvPr id="83" name="Google Shape;8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Proper diet contains 60-70% CHO, 15% PRO, 15% Fat</a:t>
            </a:r>
            <a:endParaRPr/>
          </a:p>
          <a:p>
            <a:pPr marL="0" lvl="0" indent="0" algn="l" rtl="0">
              <a:spcBef>
                <a:spcPts val="0"/>
              </a:spcBef>
              <a:spcAft>
                <a:spcPts val="0"/>
              </a:spcAft>
              <a:buSzPts val="1800"/>
              <a:buNone/>
            </a:pPr>
            <a:r>
              <a:rPr lang="en-US"/>
              <a:t>Replace 22 – 24 oz of H2O for every pound loss.</a:t>
            </a:r>
            <a:endParaRPr/>
          </a:p>
          <a:p>
            <a:pPr marL="0" lvl="0" indent="0" algn="l" rtl="0">
              <a:spcBef>
                <a:spcPts val="0"/>
              </a:spcBef>
              <a:spcAft>
                <a:spcPts val="0"/>
              </a:spcAft>
              <a:buSzPts val="1800"/>
              <a:buNone/>
            </a:pPr>
            <a:r>
              <a:rPr lang="en-US"/>
              <a:t>NO FCPS employee can supply, endorse or encourage the use of nutritional supplements.</a:t>
            </a:r>
            <a:endParaRPr/>
          </a:p>
          <a:p>
            <a:pPr marL="0" lvl="0" indent="0" algn="l" rtl="0">
              <a:spcBef>
                <a:spcPts val="0"/>
              </a:spcBef>
              <a:spcAft>
                <a:spcPts val="0"/>
              </a:spcAft>
              <a:buSzPts val="1800"/>
              <a:buNone/>
            </a:pPr>
            <a:r>
              <a:rPr lang="en-US"/>
              <a:t>One of the best recovery foods following intense exercise is chocolate milk.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7ce163b9c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77ce163b9c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
        <p:nvSpPr>
          <p:cNvPr id="116" name="Google Shape;11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Add information regarding limited participation and progression of return to full participation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grpSp>
        <p:nvGrpSpPr>
          <p:cNvPr id="14" name="Google Shape;14;p2"/>
          <p:cNvGrpSpPr/>
          <p:nvPr/>
        </p:nvGrpSpPr>
        <p:grpSpPr>
          <a:xfrm>
            <a:off x="4350279" y="3807170"/>
            <a:ext cx="443589" cy="140843"/>
            <a:chOff x="4137525" y="2915950"/>
            <a:chExt cx="869100" cy="207000"/>
          </a:xfrm>
        </p:grpSpPr>
        <p:sp>
          <p:nvSpPr>
            <p:cNvPr id="15" name="Google Shape;15;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txBox="1">
            <a:spLocks noGrp="1"/>
          </p:cNvSpPr>
          <p:nvPr>
            <p:ph type="ctrTitle"/>
          </p:nvPr>
        </p:nvSpPr>
        <p:spPr>
          <a:xfrm>
            <a:off x="671258" y="1321067"/>
            <a:ext cx="7801500" cy="230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2"/>
          <p:cNvSpPr txBox="1">
            <a:spLocks noGrp="1"/>
          </p:cNvSpPr>
          <p:nvPr>
            <p:ph type="subTitle" idx="1"/>
          </p:nvPr>
        </p:nvSpPr>
        <p:spPr>
          <a:xfrm>
            <a:off x="671250" y="4233168"/>
            <a:ext cx="78015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2"/>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311700" y="1673700"/>
            <a:ext cx="8520600" cy="252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11"/>
          <p:cNvSpPr txBox="1">
            <a:spLocks noGrp="1"/>
          </p:cNvSpPr>
          <p:nvPr>
            <p:ph type="body" idx="1"/>
          </p:nvPr>
        </p:nvSpPr>
        <p:spPr>
          <a:xfrm>
            <a:off x="311700" y="43045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71250" y="2855000"/>
            <a:ext cx="7852200" cy="11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3"/>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5"/>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6"/>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9" name="Google Shape;39;p7"/>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90250" y="701800"/>
            <a:ext cx="6227100" cy="545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2" name="Google Shape;42;p8"/>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9"/>
          <p:cNvSpPr txBox="1">
            <a:spLocks noGrp="1"/>
          </p:cNvSpPr>
          <p:nvPr>
            <p:ph type="title"/>
          </p:nvPr>
        </p:nvSpPr>
        <p:spPr>
          <a:xfrm>
            <a:off x="265500" y="1441867"/>
            <a:ext cx="4045200" cy="228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265500" y="3793601"/>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8" name="Google Shape;48;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9" name="Google Shape;49;p9"/>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52" name="Google Shape;52;p10"/>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rgbClr val="7030A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12" name="Google Shape;12;p1"/>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3"/>
                </a:solidFill>
                <a:latin typeface="Average"/>
                <a:ea typeface="Average"/>
                <a:cs typeface="Average"/>
                <a:sym typeface="Average"/>
              </a:defRPr>
            </a:lvl1pPr>
            <a:lvl2pPr lvl="1" algn="r" rtl="0">
              <a:buNone/>
              <a:defRPr sz="1000">
                <a:solidFill>
                  <a:schemeClr val="accent3"/>
                </a:solidFill>
                <a:latin typeface="Average"/>
                <a:ea typeface="Average"/>
                <a:cs typeface="Average"/>
                <a:sym typeface="Average"/>
              </a:defRPr>
            </a:lvl2pPr>
            <a:lvl3pPr lvl="2" algn="r" rtl="0">
              <a:buNone/>
              <a:defRPr sz="1000">
                <a:solidFill>
                  <a:schemeClr val="accent3"/>
                </a:solidFill>
                <a:latin typeface="Average"/>
                <a:ea typeface="Average"/>
                <a:cs typeface="Average"/>
                <a:sym typeface="Average"/>
              </a:defRPr>
            </a:lvl3pPr>
            <a:lvl4pPr lvl="3" algn="r" rtl="0">
              <a:buNone/>
              <a:defRPr sz="1000">
                <a:solidFill>
                  <a:schemeClr val="accent3"/>
                </a:solidFill>
                <a:latin typeface="Average"/>
                <a:ea typeface="Average"/>
                <a:cs typeface="Average"/>
                <a:sym typeface="Average"/>
              </a:defRPr>
            </a:lvl4pPr>
            <a:lvl5pPr lvl="4" algn="r" rtl="0">
              <a:buNone/>
              <a:defRPr sz="1000">
                <a:solidFill>
                  <a:schemeClr val="accent3"/>
                </a:solidFill>
                <a:latin typeface="Average"/>
                <a:ea typeface="Average"/>
                <a:cs typeface="Average"/>
                <a:sym typeface="Average"/>
              </a:defRPr>
            </a:lvl5pPr>
            <a:lvl6pPr lvl="5" algn="r" rtl="0">
              <a:buNone/>
              <a:defRPr sz="1000">
                <a:solidFill>
                  <a:schemeClr val="accent3"/>
                </a:solidFill>
                <a:latin typeface="Average"/>
                <a:ea typeface="Average"/>
                <a:cs typeface="Average"/>
                <a:sym typeface="Average"/>
              </a:defRPr>
            </a:lvl6pPr>
            <a:lvl7pPr lvl="6" algn="r" rtl="0">
              <a:buNone/>
              <a:defRPr sz="1000">
                <a:solidFill>
                  <a:schemeClr val="accent3"/>
                </a:solidFill>
                <a:latin typeface="Average"/>
                <a:ea typeface="Average"/>
                <a:cs typeface="Average"/>
                <a:sym typeface="Average"/>
              </a:defRPr>
            </a:lvl7pPr>
            <a:lvl8pPr lvl="7" algn="r" rtl="0">
              <a:buNone/>
              <a:defRPr sz="1000">
                <a:solidFill>
                  <a:schemeClr val="accent3"/>
                </a:solidFill>
                <a:latin typeface="Average"/>
                <a:ea typeface="Average"/>
                <a:cs typeface="Average"/>
                <a:sym typeface="Average"/>
              </a:defRPr>
            </a:lvl8pPr>
            <a:lvl9pPr lvl="8" algn="r" rtl="0">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mailto:ltpetruzzi@fcps.edu"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hyperlink" Target="https://www.nfhs.org/media/1014749/nfhs-energy-drinks-position-statement-final-april-2018.pdf"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mailto:kabishop@fcps.edu"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idx="4294967295"/>
          </p:nvPr>
        </p:nvSpPr>
        <p:spPr>
          <a:xfrm>
            <a:off x="273950" y="608800"/>
            <a:ext cx="3951900" cy="5658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6600"/>
              <a:buFont typeface="Garamond"/>
              <a:buNone/>
            </a:pPr>
            <a:endParaRPr sz="5200" b="0" i="0" u="none" strike="noStrike" cap="none"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6600"/>
              <a:buFont typeface="Garamond"/>
              <a:buNone/>
            </a:pPr>
            <a:r>
              <a:rPr lang="en-US" sz="5200" i="0" u="none" strike="noStrike" cap="none" dirty="0">
                <a:solidFill>
                  <a:srgbClr val="FFFFFF"/>
                </a:solidFill>
                <a:latin typeface="Avenir"/>
                <a:ea typeface="Avenir"/>
                <a:cs typeface="Avenir"/>
                <a:sym typeface="Avenir"/>
              </a:rPr>
              <a:t>Chantilly</a:t>
            </a:r>
            <a:br>
              <a:rPr lang="en-US" sz="5200" i="0" u="none" strike="noStrike" cap="none" dirty="0">
                <a:solidFill>
                  <a:srgbClr val="FFFFFF"/>
                </a:solidFill>
                <a:latin typeface="Avenir"/>
                <a:ea typeface="Avenir"/>
                <a:cs typeface="Avenir"/>
                <a:sym typeface="Avenir"/>
              </a:rPr>
            </a:br>
            <a:r>
              <a:rPr lang="en-US" sz="5200" i="0" u="none" strike="noStrike" cap="none" dirty="0">
                <a:solidFill>
                  <a:srgbClr val="FFFFFF"/>
                </a:solidFill>
                <a:latin typeface="Avenir"/>
                <a:ea typeface="Avenir"/>
                <a:cs typeface="Avenir"/>
                <a:sym typeface="Avenir"/>
              </a:rPr>
              <a:t>High School</a:t>
            </a:r>
            <a:br>
              <a:rPr lang="en-US" sz="5200" i="0" u="none" strike="noStrike" cap="none" dirty="0">
                <a:solidFill>
                  <a:srgbClr val="FFFFFF"/>
                </a:solidFill>
                <a:latin typeface="Avenir"/>
                <a:ea typeface="Avenir"/>
                <a:cs typeface="Avenir"/>
                <a:sym typeface="Avenir"/>
              </a:rPr>
            </a:br>
            <a:r>
              <a:rPr lang="en-US" sz="5200" i="0" u="none" strike="noStrike" cap="none" dirty="0">
                <a:solidFill>
                  <a:srgbClr val="FFFFFF"/>
                </a:solidFill>
                <a:latin typeface="Avenir"/>
                <a:ea typeface="Avenir"/>
                <a:cs typeface="Avenir"/>
                <a:sym typeface="Avenir"/>
              </a:rPr>
              <a:t> Athletic </a:t>
            </a:r>
            <a:endParaRPr sz="5200" i="0" u="none" strike="noStrike" cap="none" dirty="0">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FFCC00"/>
              </a:buClr>
              <a:buSzPts val="6600"/>
              <a:buFont typeface="Garamond"/>
              <a:buNone/>
            </a:pPr>
            <a:r>
              <a:rPr lang="en-US" sz="5200" i="0" u="none" strike="noStrike" cap="none" dirty="0">
                <a:solidFill>
                  <a:srgbClr val="FFFFFF"/>
                </a:solidFill>
                <a:latin typeface="Avenir"/>
                <a:ea typeface="Avenir"/>
                <a:cs typeface="Avenir"/>
                <a:sym typeface="Avenir"/>
              </a:rPr>
              <a:t>Training</a:t>
            </a:r>
            <a:endParaRPr sz="5200" i="0" u="none" strike="noStrike" cap="none" dirty="0">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FFCC00"/>
              </a:buClr>
              <a:buSzPts val="6600"/>
              <a:buFont typeface="Garamond"/>
              <a:buNone/>
            </a:pPr>
            <a:r>
              <a:rPr lang="en-US" sz="5200" dirty="0">
                <a:solidFill>
                  <a:srgbClr val="FFFFFF"/>
                </a:solidFill>
                <a:latin typeface="Avenir"/>
                <a:ea typeface="Avenir"/>
                <a:cs typeface="Avenir"/>
                <a:sym typeface="Avenir"/>
              </a:rPr>
              <a:t>Program</a:t>
            </a:r>
            <a:endParaRPr sz="5200" dirty="0">
              <a:solidFill>
                <a:srgbClr val="FFFFFF"/>
              </a:solidFill>
              <a:latin typeface="Avenir"/>
              <a:ea typeface="Avenir"/>
              <a:cs typeface="Avenir"/>
              <a:sym typeface="Avenir"/>
            </a:endParaRPr>
          </a:p>
        </p:txBody>
      </p:sp>
      <p:pic>
        <p:nvPicPr>
          <p:cNvPr id="65" name="Google Shape;65;p13"/>
          <p:cNvPicPr preferRelativeResize="0"/>
          <p:nvPr/>
        </p:nvPicPr>
        <p:blipFill>
          <a:blip r:embed="rId3">
            <a:alphaModFix/>
          </a:blip>
          <a:stretch>
            <a:fillRect/>
          </a:stretch>
        </p:blipFill>
        <p:spPr>
          <a:xfrm>
            <a:off x="4390975" y="97188"/>
            <a:ext cx="4648129" cy="6663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208258"/>
            <a:ext cx="8520600" cy="148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Care of Injuries</a:t>
            </a:r>
            <a:endParaRPr sz="4400" b="1" i="0" u="none" strike="noStrike" cap="none">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2800"/>
              <a:buFont typeface="Garamond"/>
              <a:buNone/>
            </a:pPr>
            <a:endParaRPr sz="1800" b="1">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2800"/>
              <a:buFont typeface="Garamond"/>
              <a:buNone/>
            </a:pPr>
            <a:endParaRPr sz="2200" b="1">
              <a:solidFill>
                <a:srgbClr val="FFFFFF"/>
              </a:solidFill>
              <a:latin typeface="Avenir"/>
              <a:ea typeface="Avenir"/>
              <a:cs typeface="Avenir"/>
              <a:sym typeface="Avenir"/>
            </a:endParaRPr>
          </a:p>
        </p:txBody>
      </p:sp>
      <p:sp>
        <p:nvSpPr>
          <p:cNvPr id="135" name="Google Shape;135;p22"/>
          <p:cNvSpPr txBox="1">
            <a:spLocks noGrp="1"/>
          </p:cNvSpPr>
          <p:nvPr>
            <p:ph type="body" idx="1"/>
          </p:nvPr>
        </p:nvSpPr>
        <p:spPr>
          <a:xfrm>
            <a:off x="444375" y="1184975"/>
            <a:ext cx="8388000" cy="5436000"/>
          </a:xfrm>
          <a:prstGeom prst="rect">
            <a:avLst/>
          </a:prstGeom>
          <a:noFill/>
          <a:ln>
            <a:noFill/>
          </a:ln>
        </p:spPr>
        <p:txBody>
          <a:bodyPr spcFirstLastPara="1" wrap="square" lIns="91425" tIns="45700" rIns="91425" bIns="45700" anchor="t" anchorCtr="0">
            <a:noAutofit/>
          </a:bodyPr>
          <a:lstStyle/>
          <a:p>
            <a:pPr marL="457200" lvl="0" indent="-381000" algn="l" rtl="0">
              <a:lnSpc>
                <a:spcPct val="80000"/>
              </a:lnSpc>
              <a:spcBef>
                <a:spcPts val="48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We encourage you to see the AT before heading to the doctor</a:t>
            </a:r>
            <a:endParaRPr sz="2400">
              <a:solidFill>
                <a:srgbClr val="FFFFFF"/>
              </a:solidFill>
              <a:latin typeface="Avenir"/>
              <a:ea typeface="Avenir"/>
              <a:cs typeface="Avenir"/>
              <a:sym typeface="Avenir"/>
            </a:endParaRPr>
          </a:p>
          <a:p>
            <a:pPr marL="1371600" lvl="2" indent="-381000" algn="l" rtl="0">
              <a:lnSpc>
                <a:spcPct val="80000"/>
              </a:lnSpc>
              <a:spcBef>
                <a:spcPts val="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Athletic injuries are our specialty- we can care for many of them on site- saving you time, the hassle of making an appointment, and money!</a:t>
            </a:r>
            <a:endParaRPr sz="2400">
              <a:solidFill>
                <a:srgbClr val="FFFFFF"/>
              </a:solidFill>
              <a:latin typeface="Avenir"/>
              <a:ea typeface="Avenir"/>
              <a:cs typeface="Avenir"/>
              <a:sym typeface="Avenir"/>
            </a:endParaRPr>
          </a:p>
          <a:p>
            <a:pPr marL="1371600" lvl="2" indent="-381000" algn="l" rtl="0">
              <a:lnSpc>
                <a:spcPct val="80000"/>
              </a:lnSpc>
              <a:spcBef>
                <a:spcPts val="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We work with our team physician and often communicate questions/issues we can solve on site </a:t>
            </a:r>
            <a:endParaRPr sz="2400">
              <a:solidFill>
                <a:srgbClr val="FFFFFF"/>
              </a:solidFill>
              <a:latin typeface="Avenir"/>
              <a:ea typeface="Avenir"/>
              <a:cs typeface="Avenir"/>
              <a:sym typeface="Avenir"/>
            </a:endParaRPr>
          </a:p>
          <a:p>
            <a:pPr marL="914400" lvl="0" indent="0" algn="l" rtl="0">
              <a:lnSpc>
                <a:spcPct val="80000"/>
              </a:lnSpc>
              <a:spcBef>
                <a:spcPts val="480"/>
              </a:spcBef>
              <a:spcAft>
                <a:spcPts val="0"/>
              </a:spcAft>
              <a:buNone/>
            </a:pPr>
            <a:endParaRPr sz="1200">
              <a:solidFill>
                <a:srgbClr val="FFFFFF"/>
              </a:solidFill>
              <a:latin typeface="Avenir"/>
              <a:ea typeface="Avenir"/>
              <a:cs typeface="Avenir"/>
              <a:sym typeface="Avenir"/>
            </a:endParaRPr>
          </a:p>
          <a:p>
            <a:pPr marL="457200" lvl="0" indent="-381000" algn="l" rtl="0">
              <a:lnSpc>
                <a:spcPct val="80000"/>
              </a:lnSpc>
              <a:spcBef>
                <a:spcPts val="48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We do refer to physicians when we feel necessary and can glady guide you to the proper specialist if needed. In this case, we’ll often provide a form to be completed so we can work cooperatively with the physician. </a:t>
            </a:r>
            <a:endParaRPr sz="2400">
              <a:solidFill>
                <a:srgbClr val="FFFFFF"/>
              </a:solidFill>
              <a:latin typeface="Avenir"/>
              <a:ea typeface="Avenir"/>
              <a:cs typeface="Avenir"/>
              <a:sym typeface="Avenir"/>
            </a:endParaRPr>
          </a:p>
          <a:p>
            <a:pPr marL="457200" lvl="0" indent="0" algn="l" rtl="0">
              <a:lnSpc>
                <a:spcPct val="80000"/>
              </a:lnSpc>
              <a:spcBef>
                <a:spcPts val="480"/>
              </a:spcBef>
              <a:spcAft>
                <a:spcPts val="0"/>
              </a:spcAft>
              <a:buNone/>
            </a:pPr>
            <a:endParaRPr sz="1200">
              <a:solidFill>
                <a:srgbClr val="FFFFFF"/>
              </a:solidFill>
              <a:latin typeface="Avenir"/>
              <a:ea typeface="Avenir"/>
              <a:cs typeface="Avenir"/>
              <a:sym typeface="Avenir"/>
            </a:endParaRPr>
          </a:p>
          <a:p>
            <a:pPr marL="457200" lvl="0" indent="-381000" algn="l" rtl="0">
              <a:lnSpc>
                <a:spcPct val="80000"/>
              </a:lnSpc>
              <a:spcBef>
                <a:spcPts val="48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If you see a physician on your own, please report any findings and share the documentation they may have provided. </a:t>
            </a:r>
            <a:endParaRPr sz="2400">
              <a:solidFill>
                <a:srgbClr val="FFFFFF"/>
              </a:solidFill>
              <a:latin typeface="Avenir"/>
              <a:ea typeface="Avenir"/>
              <a:cs typeface="Avenir"/>
              <a:sym typeface="Avenir"/>
            </a:endParaRPr>
          </a:p>
          <a:p>
            <a:pPr marL="914400" lvl="0" indent="0" algn="l" rtl="0">
              <a:lnSpc>
                <a:spcPct val="100000"/>
              </a:lnSpc>
              <a:spcBef>
                <a:spcPts val="0"/>
              </a:spcBef>
              <a:spcAft>
                <a:spcPts val="0"/>
              </a:spcAft>
              <a:buNone/>
            </a:pPr>
            <a:endParaRPr sz="2400">
              <a:solidFill>
                <a:srgbClr val="FFFFFF"/>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Rehabilitation Programs</a:t>
            </a:r>
            <a:endParaRPr>
              <a:solidFill>
                <a:srgbClr val="FFFFFF"/>
              </a:solidFill>
            </a:endParaRPr>
          </a:p>
        </p:txBody>
      </p:sp>
      <p:sp>
        <p:nvSpPr>
          <p:cNvPr id="141" name="Google Shape;141;p23"/>
          <p:cNvSpPr txBox="1">
            <a:spLocks noGrp="1"/>
          </p:cNvSpPr>
          <p:nvPr>
            <p:ph type="body" idx="4294967295"/>
          </p:nvPr>
        </p:nvSpPr>
        <p:spPr>
          <a:xfrm>
            <a:off x="457200" y="1600200"/>
            <a:ext cx="4305900" cy="4526100"/>
          </a:xfrm>
          <a:prstGeom prst="rect">
            <a:avLst/>
          </a:prstGeom>
          <a:noFill/>
          <a:ln>
            <a:noFill/>
          </a:ln>
        </p:spPr>
        <p:txBody>
          <a:bodyPr spcFirstLastPara="1" wrap="square" lIns="91425" tIns="45700" rIns="91425" bIns="45700" anchor="t" anchorCtr="0">
            <a:noAutofit/>
          </a:bodyPr>
          <a:lstStyle/>
          <a:p>
            <a:pPr marL="342900" marR="0" lvl="0" indent="-370840" algn="l" rtl="0">
              <a:lnSpc>
                <a:spcPct val="90000"/>
              </a:lnSpc>
              <a:spcBef>
                <a:spcPts val="0"/>
              </a:spcBef>
              <a:spcAft>
                <a:spcPts val="0"/>
              </a:spcAft>
              <a:buClr>
                <a:srgbClr val="FFFFFF"/>
              </a:buClr>
              <a:buSzPts val="2400"/>
              <a:buFont typeface="Avenir"/>
              <a:buChar char="●"/>
            </a:pPr>
            <a:r>
              <a:rPr lang="en-US" sz="2400" i="0" u="none">
                <a:solidFill>
                  <a:srgbClr val="FFFFFF"/>
                </a:solidFill>
                <a:latin typeface="Avenir"/>
                <a:ea typeface="Avenir"/>
                <a:cs typeface="Avenir"/>
                <a:sym typeface="Avenir"/>
              </a:rPr>
              <a:t>Rehabilitation and reconditioning is a primary role of the Certified Athletic Trainers</a:t>
            </a:r>
            <a:endParaRPr sz="2400" i="0" u="none">
              <a:solidFill>
                <a:srgbClr val="FFFFFF"/>
              </a:solidFill>
              <a:latin typeface="Avenir"/>
              <a:ea typeface="Avenir"/>
              <a:cs typeface="Avenir"/>
              <a:sym typeface="Avenir"/>
            </a:endParaRPr>
          </a:p>
          <a:p>
            <a:pPr marL="457200" marR="0" lvl="0" indent="0" algn="l" rtl="0">
              <a:lnSpc>
                <a:spcPct val="90000"/>
              </a:lnSpc>
              <a:spcBef>
                <a:spcPts val="0"/>
              </a:spcBef>
              <a:spcAft>
                <a:spcPts val="0"/>
              </a:spcAft>
              <a:buNone/>
            </a:pPr>
            <a:endParaRPr sz="1400">
              <a:solidFill>
                <a:srgbClr val="FFFFFF"/>
              </a:solidFill>
              <a:latin typeface="Avenir"/>
              <a:ea typeface="Avenir"/>
              <a:cs typeface="Avenir"/>
              <a:sym typeface="Avenir"/>
            </a:endParaRPr>
          </a:p>
          <a:p>
            <a:pPr marL="342900" marR="0" lvl="0" indent="-370840" algn="l" rtl="0">
              <a:lnSpc>
                <a:spcPct val="90000"/>
              </a:lnSpc>
              <a:spcBef>
                <a:spcPts val="560"/>
              </a:spcBef>
              <a:spcAft>
                <a:spcPts val="0"/>
              </a:spcAft>
              <a:buClr>
                <a:srgbClr val="FFFFFF"/>
              </a:buClr>
              <a:buSzPts val="2400"/>
              <a:buFont typeface="Noto Sans Symbols"/>
              <a:buChar char="●"/>
            </a:pPr>
            <a:r>
              <a:rPr lang="en-US" sz="2400">
                <a:solidFill>
                  <a:srgbClr val="FFFFFF"/>
                </a:solidFill>
                <a:latin typeface="Avenir"/>
                <a:ea typeface="Avenir"/>
                <a:cs typeface="Avenir"/>
                <a:sym typeface="Avenir"/>
              </a:rPr>
              <a:t>From sprains and strains to post-surgical, we</a:t>
            </a:r>
            <a:r>
              <a:rPr lang="en-US" sz="2400" i="0" u="none">
                <a:solidFill>
                  <a:srgbClr val="FFFFFF"/>
                </a:solidFill>
                <a:latin typeface="Avenir"/>
                <a:ea typeface="Avenir"/>
                <a:cs typeface="Avenir"/>
                <a:sym typeface="Avenir"/>
              </a:rPr>
              <a:t> have the tools and time to work with your athlete.</a:t>
            </a:r>
            <a:endParaRPr sz="2400" i="0" u="none">
              <a:solidFill>
                <a:srgbClr val="FFFFFF"/>
              </a:solidFill>
              <a:latin typeface="Avenir"/>
              <a:ea typeface="Avenir"/>
              <a:cs typeface="Avenir"/>
              <a:sym typeface="Avenir"/>
            </a:endParaRPr>
          </a:p>
          <a:p>
            <a:pPr marL="457200" marR="0" lvl="0" indent="0" algn="l" rtl="0">
              <a:lnSpc>
                <a:spcPct val="90000"/>
              </a:lnSpc>
              <a:spcBef>
                <a:spcPts val="560"/>
              </a:spcBef>
              <a:spcAft>
                <a:spcPts val="0"/>
              </a:spcAft>
              <a:buNone/>
            </a:pPr>
            <a:endParaRPr sz="1400">
              <a:solidFill>
                <a:srgbClr val="FFFFFF"/>
              </a:solidFill>
              <a:latin typeface="Avenir"/>
              <a:ea typeface="Avenir"/>
              <a:cs typeface="Avenir"/>
              <a:sym typeface="Avenir"/>
            </a:endParaRPr>
          </a:p>
          <a:p>
            <a:pPr marL="342900" marR="0" lvl="0" indent="-370840" algn="l" rtl="0">
              <a:lnSpc>
                <a:spcPct val="90000"/>
              </a:lnSpc>
              <a:spcBef>
                <a:spcPts val="560"/>
              </a:spcBef>
              <a:spcAft>
                <a:spcPts val="0"/>
              </a:spcAft>
              <a:buClr>
                <a:srgbClr val="FFFFFF"/>
              </a:buClr>
              <a:buSzPts val="2400"/>
              <a:buFont typeface="Avenir"/>
              <a:buChar char="●"/>
            </a:pPr>
            <a:r>
              <a:rPr lang="en-US" sz="2400" i="0" u="none">
                <a:solidFill>
                  <a:srgbClr val="FFFFFF"/>
                </a:solidFill>
                <a:latin typeface="Avenir"/>
                <a:ea typeface="Avenir"/>
                <a:cs typeface="Avenir"/>
                <a:sym typeface="Avenir"/>
              </a:rPr>
              <a:t>Every injury requires some form of rehabilitation</a:t>
            </a:r>
            <a:endParaRPr sz="2400">
              <a:solidFill>
                <a:srgbClr val="FFFFFF"/>
              </a:solidFill>
              <a:latin typeface="Avenir"/>
              <a:ea typeface="Avenir"/>
              <a:cs typeface="Avenir"/>
              <a:sym typeface="Avenir"/>
            </a:endParaRPr>
          </a:p>
        </p:txBody>
      </p:sp>
      <p:pic>
        <p:nvPicPr>
          <p:cNvPr id="142" name="Google Shape;142;p23" descr="Bosu 2"/>
          <p:cNvPicPr preferRelativeResize="0">
            <a:picLocks noGrp="1"/>
          </p:cNvPicPr>
          <p:nvPr>
            <p:ph type="body" idx="4294967295"/>
          </p:nvPr>
        </p:nvPicPr>
        <p:blipFill rotWithShape="1">
          <a:blip r:embed="rId3">
            <a:alphaModFix/>
          </a:blip>
          <a:srcRect/>
          <a:stretch/>
        </p:blipFill>
        <p:spPr>
          <a:xfrm>
            <a:off x="5287962" y="1600200"/>
            <a:ext cx="3398700" cy="4526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idx="4294967295"/>
          </p:nvPr>
        </p:nvSpPr>
        <p:spPr>
          <a:xfrm>
            <a:off x="457200" y="46025"/>
            <a:ext cx="8229600" cy="93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Return To Play</a:t>
            </a:r>
            <a:endParaRPr>
              <a:solidFill>
                <a:srgbClr val="FFFFFF"/>
              </a:solidFill>
            </a:endParaRPr>
          </a:p>
        </p:txBody>
      </p:sp>
      <p:sp>
        <p:nvSpPr>
          <p:cNvPr id="148" name="Google Shape;148;p24"/>
          <p:cNvSpPr txBox="1">
            <a:spLocks noGrp="1"/>
          </p:cNvSpPr>
          <p:nvPr>
            <p:ph type="body" idx="4294967295"/>
          </p:nvPr>
        </p:nvSpPr>
        <p:spPr>
          <a:xfrm>
            <a:off x="457200" y="1017575"/>
            <a:ext cx="8229600" cy="5135700"/>
          </a:xfrm>
          <a:prstGeom prst="rect">
            <a:avLst/>
          </a:prstGeom>
          <a:noFill/>
          <a:ln>
            <a:noFill/>
          </a:ln>
        </p:spPr>
        <p:txBody>
          <a:bodyPr spcFirstLastPara="1" wrap="square" lIns="91425" tIns="45700" rIns="91425" bIns="45700" anchor="t" anchorCtr="0">
            <a:noAutofit/>
          </a:bodyPr>
          <a:lstStyle/>
          <a:p>
            <a:pPr marL="342900" marR="0" lvl="0" indent="-335280" algn="l" rtl="0">
              <a:lnSpc>
                <a:spcPct val="100000"/>
              </a:lnSpc>
              <a:spcBef>
                <a:spcPts val="720"/>
              </a:spcBef>
              <a:spcAft>
                <a:spcPts val="0"/>
              </a:spcAft>
              <a:buClr>
                <a:srgbClr val="FFFFFF"/>
              </a:buClr>
              <a:buSzPts val="2400"/>
              <a:buFont typeface="Avenir"/>
              <a:buChar char="●"/>
            </a:pPr>
            <a:r>
              <a:rPr lang="en-US" sz="2400" i="0" u="none">
                <a:solidFill>
                  <a:srgbClr val="FFFFFF"/>
                </a:solidFill>
                <a:latin typeface="Avenir"/>
                <a:ea typeface="Avenir"/>
                <a:cs typeface="Avenir"/>
                <a:sym typeface="Avenir"/>
              </a:rPr>
              <a:t>A Parent, Coach, Family Physician, Athlete, Administrator, AT, or Team Physician can exclude an athlete from participation.</a:t>
            </a:r>
            <a:endParaRPr sz="2400" i="0" u="none">
              <a:solidFill>
                <a:srgbClr val="FFFFFF"/>
              </a:solidFill>
              <a:latin typeface="Avenir"/>
              <a:ea typeface="Avenir"/>
              <a:cs typeface="Avenir"/>
              <a:sym typeface="Avenir"/>
            </a:endParaRPr>
          </a:p>
          <a:p>
            <a:pPr marL="342900" marR="0" lvl="0" indent="-335280" algn="l" rtl="0">
              <a:lnSpc>
                <a:spcPct val="100000"/>
              </a:lnSpc>
              <a:spcBef>
                <a:spcPts val="72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Depending on the injury, it is possible the athlete will be guided through a limited participation phase before a full return to play. </a:t>
            </a:r>
            <a:endParaRPr sz="1400">
              <a:solidFill>
                <a:srgbClr val="FFFFFF"/>
              </a:solidFill>
              <a:latin typeface="Avenir"/>
              <a:ea typeface="Avenir"/>
              <a:cs typeface="Avenir"/>
              <a:sym typeface="Avenir"/>
            </a:endParaRPr>
          </a:p>
          <a:p>
            <a:pPr marL="342900" marR="0" lvl="0" indent="-335280" algn="l" rtl="0">
              <a:lnSpc>
                <a:spcPct val="100000"/>
              </a:lnSpc>
              <a:spcBef>
                <a:spcPts val="720"/>
              </a:spcBef>
              <a:spcAft>
                <a:spcPts val="0"/>
              </a:spcAft>
              <a:buClr>
                <a:srgbClr val="FFFFFF"/>
              </a:buClr>
              <a:buSzPts val="2400"/>
              <a:buFont typeface="Avenir"/>
              <a:buChar char="●"/>
            </a:pPr>
            <a:r>
              <a:rPr lang="en-US" sz="2400" i="0" u="none">
                <a:solidFill>
                  <a:srgbClr val="FFFFFF"/>
                </a:solidFill>
                <a:latin typeface="Avenir"/>
                <a:ea typeface="Avenir"/>
                <a:cs typeface="Avenir"/>
                <a:sym typeface="Avenir"/>
              </a:rPr>
              <a:t>The role of the Athletic Trainer is to make sure your athlete is safe to return to play.</a:t>
            </a:r>
            <a:endParaRPr sz="2400" i="0" u="none">
              <a:solidFill>
                <a:srgbClr val="FFFFFF"/>
              </a:solidFill>
              <a:latin typeface="Avenir"/>
              <a:ea typeface="Avenir"/>
              <a:cs typeface="Avenir"/>
              <a:sym typeface="Avenir"/>
            </a:endParaRPr>
          </a:p>
          <a:p>
            <a:pPr marL="914400" marR="0" lvl="1" indent="-381000" algn="l" rtl="0">
              <a:lnSpc>
                <a:spcPct val="100000"/>
              </a:lnSpc>
              <a:spcBef>
                <a:spcPts val="72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We cannot shorten the length of rest stated on a doctor’s note.</a:t>
            </a:r>
            <a:endParaRPr sz="2400">
              <a:solidFill>
                <a:srgbClr val="FFFFFF"/>
              </a:solidFill>
              <a:latin typeface="Avenir"/>
              <a:ea typeface="Avenir"/>
              <a:cs typeface="Avenir"/>
              <a:sym typeface="Avenir"/>
            </a:endParaRPr>
          </a:p>
          <a:p>
            <a:pPr marL="914400" marR="0" lvl="1" indent="-381000" algn="l" rtl="0">
              <a:lnSpc>
                <a:spcPct val="100000"/>
              </a:lnSpc>
              <a:spcBef>
                <a:spcPts val="72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We may extend the return date on a note if we feel that the athlete can not return to play SAFELY after a sport-specific evaluation.  </a:t>
            </a:r>
            <a:endParaRPr sz="2400">
              <a:solidFill>
                <a:srgbClr val="FFFFFF"/>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Nutrition</a:t>
            </a:r>
            <a:endParaRPr>
              <a:solidFill>
                <a:srgbClr val="FFFFFF"/>
              </a:solidFill>
            </a:endParaRPr>
          </a:p>
        </p:txBody>
      </p:sp>
      <p:sp>
        <p:nvSpPr>
          <p:cNvPr id="154" name="Google Shape;154;p25"/>
          <p:cNvSpPr txBox="1">
            <a:spLocks noGrp="1"/>
          </p:cNvSpPr>
          <p:nvPr>
            <p:ph type="body" idx="4294967295"/>
          </p:nvPr>
        </p:nvSpPr>
        <p:spPr>
          <a:xfrm>
            <a:off x="457200" y="16764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i="0" u="none">
                <a:solidFill>
                  <a:srgbClr val="FFFFFF"/>
                </a:solidFill>
                <a:latin typeface="Avenir"/>
                <a:ea typeface="Avenir"/>
                <a:cs typeface="Avenir"/>
                <a:sym typeface="Avenir"/>
              </a:rPr>
              <a:t>Make NUTRITION a priority</a:t>
            </a:r>
            <a:r>
              <a:rPr lang="en-US" sz="2400">
                <a:solidFill>
                  <a:srgbClr val="FFFFFF"/>
                </a:solidFill>
                <a:latin typeface="Avenir"/>
                <a:ea typeface="Avenir"/>
                <a:cs typeface="Avenir"/>
                <a:sym typeface="Avenir"/>
              </a:rPr>
              <a:t>!</a:t>
            </a:r>
            <a:endParaRPr sz="2400">
              <a:solidFill>
                <a:srgbClr val="FFFFFF"/>
              </a:solidFill>
              <a:latin typeface="Avenir"/>
              <a:ea typeface="Avenir"/>
              <a:cs typeface="Avenir"/>
              <a:sym typeface="Avenir"/>
            </a:endParaRPr>
          </a:p>
          <a:p>
            <a:pPr marL="0" marR="0" lvl="0" indent="0" algn="l" rtl="0">
              <a:lnSpc>
                <a:spcPct val="100000"/>
              </a:lnSpc>
              <a:spcBef>
                <a:spcPts val="0"/>
              </a:spcBef>
              <a:spcAft>
                <a:spcPts val="0"/>
              </a:spcAft>
              <a:buNone/>
            </a:pPr>
            <a:endParaRPr sz="2400">
              <a:solidFill>
                <a:srgbClr val="FFFFFF"/>
              </a:solidFill>
              <a:latin typeface="Avenir"/>
              <a:ea typeface="Avenir"/>
              <a:cs typeface="Avenir"/>
              <a:sym typeface="Avenir"/>
            </a:endParaRPr>
          </a:p>
          <a:p>
            <a:pPr marL="914400" marR="0" lvl="1" indent="-381000" algn="l" rtl="0">
              <a:lnSpc>
                <a:spcPct val="115000"/>
              </a:lnSpc>
              <a:spcBef>
                <a:spcPts val="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Nutritional balance and meal timing are important.</a:t>
            </a:r>
            <a:endParaRPr sz="2400">
              <a:solidFill>
                <a:srgbClr val="FFFFFF"/>
              </a:solidFill>
              <a:latin typeface="Avenir"/>
              <a:ea typeface="Avenir"/>
              <a:cs typeface="Avenir"/>
              <a:sym typeface="Avenir"/>
            </a:endParaRPr>
          </a:p>
          <a:p>
            <a:pPr marL="914400" marR="0" lvl="1" indent="-381000" algn="l" rtl="0">
              <a:lnSpc>
                <a:spcPct val="115000"/>
              </a:lnSpc>
              <a:spcBef>
                <a:spcPts val="0"/>
              </a:spcBef>
              <a:spcAft>
                <a:spcPts val="0"/>
              </a:spcAft>
              <a:buClr>
                <a:srgbClr val="FFFFFF"/>
              </a:buClr>
              <a:buSzPts val="2400"/>
              <a:buFont typeface="Avenir"/>
              <a:buChar char="○"/>
            </a:pPr>
            <a:r>
              <a:rPr lang="en-US" sz="2400" i="0" u="none">
                <a:solidFill>
                  <a:srgbClr val="FFFFFF"/>
                </a:solidFill>
                <a:latin typeface="Avenir"/>
                <a:ea typeface="Avenir"/>
                <a:cs typeface="Avenir"/>
                <a:sym typeface="Avenir"/>
              </a:rPr>
              <a:t>Proper </a:t>
            </a:r>
            <a:r>
              <a:rPr lang="en-US" sz="2400">
                <a:solidFill>
                  <a:srgbClr val="FFFFFF"/>
                </a:solidFill>
                <a:latin typeface="Avenir"/>
                <a:ea typeface="Avenir"/>
                <a:cs typeface="Avenir"/>
                <a:sym typeface="Avenir"/>
              </a:rPr>
              <a:t>h</a:t>
            </a:r>
            <a:r>
              <a:rPr lang="en-US" sz="2400" i="0" u="none">
                <a:solidFill>
                  <a:srgbClr val="FFFFFF"/>
                </a:solidFill>
                <a:latin typeface="Avenir"/>
                <a:ea typeface="Avenir"/>
                <a:cs typeface="Avenir"/>
                <a:sym typeface="Avenir"/>
              </a:rPr>
              <a:t>ydration is essential</a:t>
            </a:r>
            <a:r>
              <a:rPr lang="en-US" sz="2400">
                <a:solidFill>
                  <a:srgbClr val="FFFFFF"/>
                </a:solidFill>
                <a:latin typeface="Avenir"/>
                <a:ea typeface="Avenir"/>
                <a:cs typeface="Avenir"/>
                <a:sym typeface="Avenir"/>
              </a:rPr>
              <a:t>!</a:t>
            </a:r>
            <a:endParaRPr sz="2400">
              <a:solidFill>
                <a:srgbClr val="FFFFFF"/>
              </a:solidFill>
              <a:latin typeface="Avenir"/>
              <a:ea typeface="Avenir"/>
              <a:cs typeface="Avenir"/>
              <a:sym typeface="Avenir"/>
            </a:endParaRPr>
          </a:p>
          <a:p>
            <a:pPr marL="914400" marR="0" lvl="1" indent="-381000" algn="l" rtl="0">
              <a:lnSpc>
                <a:spcPct val="115000"/>
              </a:lnSpc>
              <a:spcBef>
                <a:spcPts val="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There are n</a:t>
            </a:r>
            <a:r>
              <a:rPr lang="en-US" sz="2400" i="0" u="none">
                <a:solidFill>
                  <a:srgbClr val="FFFFFF"/>
                </a:solidFill>
                <a:latin typeface="Avenir"/>
                <a:ea typeface="Avenir"/>
                <a:cs typeface="Avenir"/>
                <a:sym typeface="Avenir"/>
              </a:rPr>
              <a:t>o quick f</a:t>
            </a:r>
            <a:r>
              <a:rPr lang="en-US" sz="2400">
                <a:solidFill>
                  <a:srgbClr val="FFFFFF"/>
                </a:solidFill>
                <a:latin typeface="Avenir"/>
                <a:ea typeface="Avenir"/>
                <a:cs typeface="Avenir"/>
                <a:sym typeface="Avenir"/>
              </a:rPr>
              <a:t>ixes!</a:t>
            </a:r>
            <a:r>
              <a:rPr lang="en-US" sz="2400" i="0" u="none">
                <a:solidFill>
                  <a:srgbClr val="FFFFFF"/>
                </a:solidFill>
                <a:latin typeface="Avenir"/>
                <a:ea typeface="Avenir"/>
                <a:cs typeface="Avenir"/>
                <a:sym typeface="Avenir"/>
              </a:rPr>
              <a:t> </a:t>
            </a:r>
            <a:r>
              <a:rPr lang="en-US" sz="2400">
                <a:solidFill>
                  <a:srgbClr val="FFFFFF"/>
                </a:solidFill>
                <a:latin typeface="Avenir"/>
                <a:ea typeface="Avenir"/>
                <a:cs typeface="Avenir"/>
                <a:sym typeface="Avenir"/>
              </a:rPr>
              <a:t>R</a:t>
            </a:r>
            <a:r>
              <a:rPr lang="en-US" sz="2400" i="0" u="none">
                <a:solidFill>
                  <a:srgbClr val="FFFFFF"/>
                </a:solidFill>
                <a:latin typeface="Avenir"/>
                <a:ea typeface="Avenir"/>
                <a:cs typeface="Avenir"/>
                <a:sym typeface="Avenir"/>
              </a:rPr>
              <a:t>eal food is far better for the body than any pill or supplement.</a:t>
            </a:r>
            <a:endParaRPr sz="2400">
              <a:solidFill>
                <a:srgbClr val="FFFFFF"/>
              </a:solidFill>
              <a:latin typeface="Avenir"/>
              <a:ea typeface="Avenir"/>
              <a:cs typeface="Avenir"/>
              <a:sym typeface="Avenir"/>
            </a:endParaRPr>
          </a:p>
          <a:p>
            <a:pPr marL="914400" marR="0" lvl="1" indent="-381000" algn="l" rtl="0">
              <a:lnSpc>
                <a:spcPct val="115000"/>
              </a:lnSpc>
              <a:spcBef>
                <a:spcPts val="0"/>
              </a:spcBef>
              <a:spcAft>
                <a:spcPts val="0"/>
              </a:spcAft>
              <a:buClr>
                <a:srgbClr val="FFFFFF"/>
              </a:buClr>
              <a:buSzPts val="2400"/>
              <a:buFont typeface="Avenir"/>
              <a:buChar char="○"/>
            </a:pPr>
            <a:r>
              <a:rPr lang="en-US" sz="2400" i="0" u="none">
                <a:solidFill>
                  <a:srgbClr val="FFFFFF"/>
                </a:solidFill>
                <a:latin typeface="Avenir"/>
                <a:ea typeface="Avenir"/>
                <a:cs typeface="Avenir"/>
                <a:sym typeface="Avenir"/>
              </a:rPr>
              <a:t>Supplements often aren</a:t>
            </a:r>
            <a:r>
              <a:rPr lang="en-US" sz="2400">
                <a:solidFill>
                  <a:srgbClr val="FFFFFF"/>
                </a:solidFill>
                <a:latin typeface="Avenir"/>
                <a:ea typeface="Avenir"/>
                <a:cs typeface="Avenir"/>
                <a:sym typeface="Avenir"/>
              </a:rPr>
              <a:t>’t worth t</a:t>
            </a:r>
            <a:r>
              <a:rPr lang="en-US" sz="2400" i="0" u="none">
                <a:solidFill>
                  <a:srgbClr val="FFFFFF"/>
                </a:solidFill>
                <a:latin typeface="Avenir"/>
                <a:ea typeface="Avenir"/>
                <a:cs typeface="Avenir"/>
                <a:sym typeface="Avenir"/>
              </a:rPr>
              <a:t>he risks</a:t>
            </a:r>
            <a:r>
              <a:rPr lang="en-US" sz="2400">
                <a:solidFill>
                  <a:srgbClr val="FFFFFF"/>
                </a:solidFill>
                <a:latin typeface="Avenir"/>
                <a:ea typeface="Avenir"/>
                <a:cs typeface="Avenir"/>
                <a:sym typeface="Avenir"/>
              </a:rPr>
              <a:t>.</a:t>
            </a:r>
            <a:endParaRPr sz="2400">
              <a:solidFill>
                <a:srgbClr val="FFFFFF"/>
              </a:solidFill>
              <a:latin typeface="Avenir"/>
              <a:ea typeface="Avenir"/>
              <a:cs typeface="Avenir"/>
              <a:sym typeface="Avenir"/>
            </a:endParaRPr>
          </a:p>
        </p:txBody>
      </p:sp>
      <p:pic>
        <p:nvPicPr>
          <p:cNvPr id="155" name="Google Shape;155;p25"/>
          <p:cNvPicPr preferRelativeResize="0"/>
          <p:nvPr/>
        </p:nvPicPr>
        <p:blipFill>
          <a:blip r:embed="rId3">
            <a:alphaModFix/>
          </a:blip>
          <a:stretch>
            <a:fillRect/>
          </a:stretch>
        </p:blipFill>
        <p:spPr>
          <a:xfrm>
            <a:off x="3533450" y="5083917"/>
            <a:ext cx="2077102" cy="1385425"/>
          </a:xfrm>
          <a:prstGeom prst="rect">
            <a:avLst/>
          </a:prstGeom>
          <a:noFill/>
          <a:ln>
            <a:noFill/>
          </a:ln>
        </p:spPr>
      </p:pic>
      <p:pic>
        <p:nvPicPr>
          <p:cNvPr id="156" name="Google Shape;156;p25"/>
          <p:cNvPicPr preferRelativeResize="0"/>
          <p:nvPr/>
        </p:nvPicPr>
        <p:blipFill>
          <a:blip r:embed="rId4">
            <a:alphaModFix/>
          </a:blip>
          <a:stretch>
            <a:fillRect/>
          </a:stretch>
        </p:blipFill>
        <p:spPr>
          <a:xfrm>
            <a:off x="721025" y="5083925"/>
            <a:ext cx="2091207" cy="1385425"/>
          </a:xfrm>
          <a:prstGeom prst="rect">
            <a:avLst/>
          </a:prstGeom>
          <a:noFill/>
          <a:ln>
            <a:noFill/>
          </a:ln>
        </p:spPr>
      </p:pic>
      <p:pic>
        <p:nvPicPr>
          <p:cNvPr id="157" name="Google Shape;157;p25"/>
          <p:cNvPicPr preferRelativeResize="0"/>
          <p:nvPr/>
        </p:nvPicPr>
        <p:blipFill>
          <a:blip r:embed="rId5">
            <a:alphaModFix/>
          </a:blip>
          <a:stretch>
            <a:fillRect/>
          </a:stretch>
        </p:blipFill>
        <p:spPr>
          <a:xfrm>
            <a:off x="6331775" y="5084436"/>
            <a:ext cx="2077100" cy="13843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6"/>
          <p:cNvPicPr preferRelativeResize="0"/>
          <p:nvPr/>
        </p:nvPicPr>
        <p:blipFill>
          <a:blip r:embed="rId3">
            <a:alphaModFix/>
          </a:blip>
          <a:stretch>
            <a:fillRect/>
          </a:stretch>
        </p:blipFill>
        <p:spPr>
          <a:xfrm>
            <a:off x="152400" y="310425"/>
            <a:ext cx="8839198" cy="62371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7"/>
          <p:cNvPicPr preferRelativeResize="0"/>
          <p:nvPr/>
        </p:nvPicPr>
        <p:blipFill>
          <a:blip r:embed="rId3">
            <a:alphaModFix/>
          </a:blip>
          <a:stretch>
            <a:fillRect/>
          </a:stretch>
        </p:blipFill>
        <p:spPr>
          <a:xfrm>
            <a:off x="152400" y="308700"/>
            <a:ext cx="8839203" cy="62405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8"/>
          <p:cNvPicPr preferRelativeResize="0"/>
          <p:nvPr/>
        </p:nvPicPr>
        <p:blipFill>
          <a:blip r:embed="rId3">
            <a:alphaModFix/>
          </a:blip>
          <a:stretch>
            <a:fillRect/>
          </a:stretch>
        </p:blipFill>
        <p:spPr>
          <a:xfrm>
            <a:off x="152400" y="310000"/>
            <a:ext cx="8839198" cy="62380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idx="4294967295"/>
          </p:nvPr>
        </p:nvSpPr>
        <p:spPr>
          <a:xfrm>
            <a:off x="457200" y="198425"/>
            <a:ext cx="82296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Meal Timing</a:t>
            </a:r>
            <a:endParaRPr>
              <a:solidFill>
                <a:srgbClr val="FFFFFF"/>
              </a:solidFill>
            </a:endParaRPr>
          </a:p>
        </p:txBody>
      </p:sp>
      <p:pic>
        <p:nvPicPr>
          <p:cNvPr id="182" name="Google Shape;182;p29"/>
          <p:cNvPicPr preferRelativeResize="0"/>
          <p:nvPr/>
        </p:nvPicPr>
        <p:blipFill>
          <a:blip r:embed="rId3">
            <a:alphaModFix/>
          </a:blip>
          <a:stretch>
            <a:fillRect/>
          </a:stretch>
        </p:blipFill>
        <p:spPr>
          <a:xfrm>
            <a:off x="304800" y="1112825"/>
            <a:ext cx="8489491" cy="54403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Hydration</a:t>
            </a:r>
            <a:endParaRPr>
              <a:solidFill>
                <a:srgbClr val="FFFFFF"/>
              </a:solidFill>
            </a:endParaRPr>
          </a:p>
        </p:txBody>
      </p:sp>
      <p:pic>
        <p:nvPicPr>
          <p:cNvPr id="189" name="Google Shape;189;p30"/>
          <p:cNvPicPr preferRelativeResize="0"/>
          <p:nvPr/>
        </p:nvPicPr>
        <p:blipFill rotWithShape="1">
          <a:blip r:embed="rId3">
            <a:alphaModFix/>
          </a:blip>
          <a:srcRect l="6773" r="2671"/>
          <a:stretch/>
        </p:blipFill>
        <p:spPr>
          <a:xfrm>
            <a:off x="4962050" y="1530875"/>
            <a:ext cx="3839050" cy="4986448"/>
          </a:xfrm>
          <a:prstGeom prst="rect">
            <a:avLst/>
          </a:prstGeom>
          <a:noFill/>
          <a:ln>
            <a:noFill/>
          </a:ln>
        </p:spPr>
      </p:pic>
      <p:sp>
        <p:nvSpPr>
          <p:cNvPr id="190" name="Google Shape;190;p30"/>
          <p:cNvSpPr txBox="1">
            <a:spLocks noGrp="1"/>
          </p:cNvSpPr>
          <p:nvPr>
            <p:ph type="body" idx="4294967295"/>
          </p:nvPr>
        </p:nvSpPr>
        <p:spPr>
          <a:xfrm>
            <a:off x="349775" y="1473250"/>
            <a:ext cx="4390200" cy="48789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360"/>
              </a:spcBef>
              <a:spcAft>
                <a:spcPts val="0"/>
              </a:spcAft>
              <a:buNone/>
            </a:pPr>
            <a:r>
              <a:rPr lang="en-US" sz="2100">
                <a:solidFill>
                  <a:srgbClr val="FFFFFF"/>
                </a:solidFill>
                <a:latin typeface="Avenir"/>
                <a:ea typeface="Avenir"/>
                <a:cs typeface="Avenir"/>
                <a:sym typeface="Avenir"/>
              </a:rPr>
              <a:t>Proper hydration improves performance by:</a:t>
            </a:r>
            <a:endParaRPr sz="2100">
              <a:solidFill>
                <a:srgbClr val="FFFFFF"/>
              </a:solidFill>
              <a:latin typeface="Avenir"/>
              <a:ea typeface="Avenir"/>
              <a:cs typeface="Avenir"/>
              <a:sym typeface="Avenir"/>
            </a:endParaRPr>
          </a:p>
          <a:p>
            <a:pPr marL="914400" marR="0" lvl="1" indent="-361950" algn="l" rtl="0">
              <a:lnSpc>
                <a:spcPct val="80000"/>
              </a:lnSpc>
              <a:spcBef>
                <a:spcPts val="360"/>
              </a:spcBef>
              <a:spcAft>
                <a:spcPts val="0"/>
              </a:spcAft>
              <a:buClr>
                <a:srgbClr val="FFFFFF"/>
              </a:buClr>
              <a:buSzPts val="2100"/>
              <a:buFont typeface="Avenir"/>
              <a:buChar char="○"/>
            </a:pPr>
            <a:r>
              <a:rPr lang="en-US" sz="2100">
                <a:solidFill>
                  <a:srgbClr val="FFFFFF"/>
                </a:solidFill>
                <a:latin typeface="Avenir"/>
                <a:ea typeface="Avenir"/>
                <a:cs typeface="Avenir"/>
                <a:sym typeface="Avenir"/>
              </a:rPr>
              <a:t>Enhancing the body’s ability to regulate temperature &amp; cool efficiently while avoiding unnecessary elevation in heart rate</a:t>
            </a:r>
            <a:endParaRPr sz="2100">
              <a:solidFill>
                <a:srgbClr val="FFFFFF"/>
              </a:solidFill>
              <a:latin typeface="Avenir"/>
              <a:ea typeface="Avenir"/>
              <a:cs typeface="Avenir"/>
              <a:sym typeface="Avenir"/>
            </a:endParaRPr>
          </a:p>
          <a:p>
            <a:pPr marL="914400" marR="0" lvl="1" indent="-361950" algn="l" rtl="0">
              <a:lnSpc>
                <a:spcPct val="80000"/>
              </a:lnSpc>
              <a:spcBef>
                <a:spcPts val="360"/>
              </a:spcBef>
              <a:spcAft>
                <a:spcPts val="0"/>
              </a:spcAft>
              <a:buClr>
                <a:srgbClr val="FFFFFF"/>
              </a:buClr>
              <a:buSzPts val="2100"/>
              <a:buFont typeface="Avenir"/>
              <a:buChar char="○"/>
            </a:pPr>
            <a:r>
              <a:rPr lang="en-US" sz="2100">
                <a:solidFill>
                  <a:srgbClr val="FFFFFF"/>
                </a:solidFill>
                <a:latin typeface="Avenir"/>
                <a:ea typeface="Avenir"/>
                <a:cs typeface="Avenir"/>
                <a:sym typeface="Avenir"/>
              </a:rPr>
              <a:t>Improving ability to recover quickly from training &amp; competition</a:t>
            </a:r>
            <a:endParaRPr sz="2100">
              <a:solidFill>
                <a:srgbClr val="FFFFFF"/>
              </a:solidFill>
              <a:latin typeface="Avenir"/>
              <a:ea typeface="Avenir"/>
              <a:cs typeface="Avenir"/>
              <a:sym typeface="Avenir"/>
            </a:endParaRPr>
          </a:p>
          <a:p>
            <a:pPr marL="914400" marR="0" lvl="1" indent="-361950" algn="l" rtl="0">
              <a:lnSpc>
                <a:spcPct val="80000"/>
              </a:lnSpc>
              <a:spcBef>
                <a:spcPts val="360"/>
              </a:spcBef>
              <a:spcAft>
                <a:spcPts val="0"/>
              </a:spcAft>
              <a:buClr>
                <a:srgbClr val="FFFFFF"/>
              </a:buClr>
              <a:buSzPts val="2100"/>
              <a:buFont typeface="Avenir"/>
              <a:buChar char="○"/>
            </a:pPr>
            <a:r>
              <a:rPr lang="en-US" sz="2100">
                <a:solidFill>
                  <a:srgbClr val="FFFFFF"/>
                </a:solidFill>
                <a:latin typeface="Avenir"/>
                <a:ea typeface="Avenir"/>
                <a:cs typeface="Avenir"/>
                <a:sym typeface="Avenir"/>
              </a:rPr>
              <a:t>Minimizing muscle cramps</a:t>
            </a:r>
            <a:endParaRPr sz="2100">
              <a:solidFill>
                <a:srgbClr val="FFFFFF"/>
              </a:solidFill>
              <a:latin typeface="Avenir"/>
              <a:ea typeface="Avenir"/>
              <a:cs typeface="Avenir"/>
              <a:sym typeface="Avenir"/>
            </a:endParaRPr>
          </a:p>
          <a:p>
            <a:pPr marL="914400" marR="0" lvl="1" indent="-361950" algn="l" rtl="0">
              <a:lnSpc>
                <a:spcPct val="80000"/>
              </a:lnSpc>
              <a:spcBef>
                <a:spcPts val="360"/>
              </a:spcBef>
              <a:spcAft>
                <a:spcPts val="0"/>
              </a:spcAft>
              <a:buClr>
                <a:srgbClr val="FFFFFF"/>
              </a:buClr>
              <a:buSzPts val="2100"/>
              <a:buFont typeface="Avenir"/>
              <a:buChar char="○"/>
            </a:pPr>
            <a:r>
              <a:rPr lang="en-US" sz="2100">
                <a:solidFill>
                  <a:srgbClr val="FFFFFF"/>
                </a:solidFill>
                <a:latin typeface="Avenir"/>
                <a:ea typeface="Avenir"/>
                <a:cs typeface="Avenir"/>
                <a:sym typeface="Avenir"/>
              </a:rPr>
              <a:t>Enhancing mental function, decision making, concentration &amp; motor control</a:t>
            </a:r>
            <a:endParaRPr sz="2100">
              <a:solidFill>
                <a:srgbClr val="FFFFFF"/>
              </a:solidFill>
              <a:latin typeface="Avenir"/>
              <a:ea typeface="Avenir"/>
              <a:cs typeface="Avenir"/>
              <a:sym typeface="Avenir"/>
            </a:endParaRPr>
          </a:p>
          <a:p>
            <a:pPr marL="914400" marR="0" lvl="1" indent="-361950" algn="l" rtl="0">
              <a:lnSpc>
                <a:spcPct val="80000"/>
              </a:lnSpc>
              <a:spcBef>
                <a:spcPts val="360"/>
              </a:spcBef>
              <a:spcAft>
                <a:spcPts val="0"/>
              </a:spcAft>
              <a:buClr>
                <a:srgbClr val="FFFFFF"/>
              </a:buClr>
              <a:buSzPts val="2100"/>
              <a:buFont typeface="Avenir"/>
              <a:buChar char="○"/>
            </a:pPr>
            <a:r>
              <a:rPr lang="en-US" sz="2100">
                <a:solidFill>
                  <a:srgbClr val="FFFFFF"/>
                </a:solidFill>
                <a:latin typeface="Avenir"/>
                <a:ea typeface="Avenir"/>
                <a:cs typeface="Avenir"/>
                <a:sym typeface="Avenir"/>
              </a:rPr>
              <a:t>Supporting effective immune defenses</a:t>
            </a:r>
            <a:endParaRPr sz="2100">
              <a:solidFill>
                <a:srgbClr val="FFFFFF"/>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Dehydration</a:t>
            </a:r>
            <a:endParaRPr>
              <a:solidFill>
                <a:srgbClr val="FFFFFF"/>
              </a:solidFill>
            </a:endParaRPr>
          </a:p>
        </p:txBody>
      </p:sp>
      <p:pic>
        <p:nvPicPr>
          <p:cNvPr id="197" name="Google Shape;197;p31"/>
          <p:cNvPicPr preferRelativeResize="0"/>
          <p:nvPr/>
        </p:nvPicPr>
        <p:blipFill rotWithShape="1">
          <a:blip r:embed="rId3">
            <a:alphaModFix/>
          </a:blip>
          <a:srcRect b="3892"/>
          <a:stretch/>
        </p:blipFill>
        <p:spPr>
          <a:xfrm>
            <a:off x="457200" y="1936100"/>
            <a:ext cx="4135325" cy="3750327"/>
          </a:xfrm>
          <a:prstGeom prst="rect">
            <a:avLst/>
          </a:prstGeom>
          <a:noFill/>
          <a:ln>
            <a:noFill/>
          </a:ln>
        </p:spPr>
      </p:pic>
      <p:sp>
        <p:nvSpPr>
          <p:cNvPr id="198" name="Google Shape;198;p31"/>
          <p:cNvSpPr txBox="1">
            <a:spLocks noGrp="1"/>
          </p:cNvSpPr>
          <p:nvPr>
            <p:ph type="body" idx="4294967295"/>
          </p:nvPr>
        </p:nvSpPr>
        <p:spPr>
          <a:xfrm>
            <a:off x="4862075" y="1862050"/>
            <a:ext cx="3965700" cy="38244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360"/>
              </a:spcBef>
              <a:spcAft>
                <a:spcPts val="0"/>
              </a:spcAft>
              <a:buNone/>
            </a:pPr>
            <a:r>
              <a:rPr lang="en-US" sz="2200">
                <a:solidFill>
                  <a:srgbClr val="FFFFFF"/>
                </a:solidFill>
                <a:latin typeface="Avenir"/>
                <a:ea typeface="Avenir"/>
                <a:cs typeface="Avenir"/>
                <a:sym typeface="Avenir"/>
              </a:rPr>
              <a:t>Signs &amp; Symptoms of Dehydration:</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Lack of concentration</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Early fatigue in training session</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Trouble tolerating heat</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Delayed recovery</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Muscle cramps</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Headaches</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Nausea &amp; vomiting</a:t>
            </a:r>
            <a:endParaRPr sz="2200">
              <a:solidFill>
                <a:srgbClr val="FFFFFF"/>
              </a:solidFill>
              <a:latin typeface="Avenir"/>
              <a:ea typeface="Avenir"/>
              <a:cs typeface="Avenir"/>
              <a:sym typeface="Avenir"/>
            </a:endParaRPr>
          </a:p>
          <a:p>
            <a:pPr marL="914400" marR="0" lvl="1" indent="-368300" algn="l" rtl="0">
              <a:lnSpc>
                <a:spcPct val="80000"/>
              </a:lnSpc>
              <a:spcBef>
                <a:spcPts val="360"/>
              </a:spcBef>
              <a:spcAft>
                <a:spcPts val="0"/>
              </a:spcAft>
              <a:buClr>
                <a:srgbClr val="FFFFFF"/>
              </a:buClr>
              <a:buSzPts val="2200"/>
              <a:buFont typeface="Avenir"/>
              <a:buChar char="○"/>
            </a:pPr>
            <a:r>
              <a:rPr lang="en-US" sz="2200">
                <a:solidFill>
                  <a:srgbClr val="FFFFFF"/>
                </a:solidFill>
                <a:latin typeface="Avenir"/>
                <a:ea typeface="Avenir"/>
                <a:cs typeface="Avenir"/>
                <a:sym typeface="Avenir"/>
              </a:rPr>
              <a:t>Heart rate elevated above normal response</a:t>
            </a:r>
            <a:endParaRPr sz="2200">
              <a:solidFill>
                <a:srgbClr val="FFFFFF"/>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idx="4294967295"/>
          </p:nvPr>
        </p:nvSpPr>
        <p:spPr>
          <a:xfrm>
            <a:off x="457200" y="274628"/>
            <a:ext cx="8229600" cy="83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4000"/>
              <a:buFont typeface="Garamond"/>
              <a:buNone/>
            </a:pPr>
            <a:r>
              <a:rPr lang="en-US" sz="4000" b="1" dirty="0">
                <a:solidFill>
                  <a:srgbClr val="FFFFFF"/>
                </a:solidFill>
                <a:latin typeface="Garamond"/>
                <a:ea typeface="Garamond"/>
                <a:cs typeface="Garamond"/>
                <a:sym typeface="Garamond"/>
              </a:rPr>
              <a:t>Chantilly</a:t>
            </a:r>
            <a:r>
              <a:rPr lang="en-US" sz="4000" b="1" i="0" u="none" strike="noStrike" cap="none" dirty="0">
                <a:solidFill>
                  <a:srgbClr val="FFFFFF"/>
                </a:solidFill>
                <a:latin typeface="Garamond"/>
                <a:ea typeface="Garamond"/>
                <a:cs typeface="Garamond"/>
                <a:sym typeface="Garamond"/>
              </a:rPr>
              <a:t> Athletic Training Staff</a:t>
            </a:r>
            <a:endParaRPr dirty="0">
              <a:solidFill>
                <a:srgbClr val="FFFFFF"/>
              </a:solidFill>
            </a:endParaRPr>
          </a:p>
        </p:txBody>
      </p:sp>
      <p:sp>
        <p:nvSpPr>
          <p:cNvPr id="71" name="Google Shape;71;p14"/>
          <p:cNvSpPr txBox="1"/>
          <p:nvPr/>
        </p:nvSpPr>
        <p:spPr>
          <a:xfrm>
            <a:off x="340325" y="966450"/>
            <a:ext cx="6535500" cy="5819400"/>
          </a:xfrm>
          <a:prstGeom prst="rect">
            <a:avLst/>
          </a:prstGeom>
          <a:noFill/>
          <a:ln>
            <a:noFill/>
          </a:ln>
        </p:spPr>
        <p:txBody>
          <a:bodyPr spcFirstLastPara="1" wrap="square" lIns="91425" tIns="91425" rIns="91425" bIns="91425" anchor="t" anchorCtr="0">
            <a:noAutofit/>
          </a:bodyPr>
          <a:lstStyle/>
          <a:p>
            <a:pPr marL="292100" lvl="0" indent="-292100" algn="l" rtl="0">
              <a:spcBef>
                <a:spcPts val="0"/>
              </a:spcBef>
              <a:spcAft>
                <a:spcPts val="0"/>
              </a:spcAft>
              <a:buNone/>
            </a:pPr>
            <a:endParaRPr sz="20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i="1" dirty="0">
                <a:solidFill>
                  <a:schemeClr val="dk1"/>
                </a:solidFill>
                <a:latin typeface="Avenir"/>
                <a:ea typeface="Avenir"/>
                <a:cs typeface="Avenir"/>
                <a:sym typeface="Avenir"/>
              </a:rPr>
              <a:t>Head Athletic Trainer:</a:t>
            </a:r>
            <a:endParaRPr sz="32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	Katelyn Bishop, MS, VATL, ATC</a:t>
            </a:r>
            <a:endParaRPr sz="32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400" b="1" dirty="0">
                <a:solidFill>
                  <a:schemeClr val="dk1"/>
                </a:solidFill>
                <a:latin typeface="Avenir"/>
                <a:ea typeface="Avenir"/>
                <a:cs typeface="Avenir"/>
                <a:sym typeface="Avenir"/>
              </a:rPr>
              <a:t>    </a:t>
            </a:r>
            <a:r>
              <a:rPr lang="en-US" sz="1800" b="1" dirty="0">
                <a:solidFill>
                  <a:schemeClr val="dk1"/>
                </a:solidFill>
                <a:uFill>
                  <a:noFill/>
                </a:uFill>
                <a:latin typeface="Avenir"/>
                <a:ea typeface="Avenir"/>
                <a:cs typeface="Avenir"/>
                <a:sym typeface="Avenir"/>
              </a:rPr>
              <a:t>Kabishop@</a:t>
            </a:r>
            <a:r>
              <a:rPr lang="en-US" sz="1800" b="1" dirty="0">
                <a:solidFill>
                  <a:schemeClr val="dk1"/>
                </a:solidFill>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fcps.edu</a:t>
            </a:r>
            <a:endParaRPr sz="1800" b="1"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400" dirty="0">
                <a:solidFill>
                  <a:schemeClr val="dk1"/>
                </a:solidFill>
                <a:latin typeface="Avenir"/>
                <a:ea typeface="Avenir"/>
                <a:cs typeface="Avenir"/>
                <a:sym typeface="Avenir"/>
              </a:rPr>
              <a:t> </a:t>
            </a:r>
            <a:endParaRPr sz="24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i="1" dirty="0">
                <a:solidFill>
                  <a:schemeClr val="dk1"/>
                </a:solidFill>
                <a:latin typeface="Avenir"/>
                <a:ea typeface="Avenir"/>
                <a:cs typeface="Avenir"/>
                <a:sym typeface="Avenir"/>
              </a:rPr>
              <a:t>Associate Athletic Trainer:</a:t>
            </a:r>
            <a:endParaRPr sz="32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	Rachel Scherbenske, MS, VATL, ATC</a:t>
            </a:r>
            <a:endParaRPr sz="32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400" dirty="0">
                <a:solidFill>
                  <a:schemeClr val="dk1"/>
                </a:solidFill>
                <a:latin typeface="Avenir"/>
                <a:ea typeface="Avenir"/>
                <a:cs typeface="Avenir"/>
                <a:sym typeface="Avenir"/>
              </a:rPr>
              <a:t> </a:t>
            </a:r>
            <a:endParaRPr sz="24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i="1" dirty="0">
                <a:solidFill>
                  <a:schemeClr val="dk1"/>
                </a:solidFill>
                <a:latin typeface="Avenir"/>
                <a:ea typeface="Avenir"/>
                <a:cs typeface="Avenir"/>
                <a:sym typeface="Avenir"/>
              </a:rPr>
              <a:t>Team Physician</a:t>
            </a:r>
            <a:endParaRPr sz="2000" i="1"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	Dr. Robert Patton</a:t>
            </a:r>
            <a:endParaRPr sz="20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	Fairfax Family Practice</a:t>
            </a: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Team Ortho</a:t>
            </a: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	Dr. Dave Novak</a:t>
            </a:r>
          </a:p>
          <a:p>
            <a:pPr marL="292100" lvl="0" indent="-292100" algn="l" rtl="0">
              <a:spcBef>
                <a:spcPts val="0"/>
              </a:spcBef>
              <a:spcAft>
                <a:spcPts val="0"/>
              </a:spcAft>
              <a:buNone/>
            </a:pPr>
            <a:r>
              <a:rPr lang="en-US" sz="2000" dirty="0">
                <a:solidFill>
                  <a:schemeClr val="dk1"/>
                </a:solidFill>
                <a:latin typeface="Avenir"/>
                <a:ea typeface="Avenir"/>
                <a:cs typeface="Avenir"/>
                <a:sym typeface="Avenir"/>
              </a:rPr>
              <a:t>	</a:t>
            </a:r>
            <a:r>
              <a:rPr lang="en-US" sz="2000" dirty="0" err="1">
                <a:solidFill>
                  <a:schemeClr val="dk1"/>
                </a:solidFill>
                <a:latin typeface="Avenir"/>
                <a:ea typeface="Avenir"/>
                <a:cs typeface="Avenir"/>
                <a:sym typeface="Avenir"/>
              </a:rPr>
              <a:t>OrthoVA</a:t>
            </a:r>
            <a:endParaRPr sz="20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1800" dirty="0">
                <a:solidFill>
                  <a:schemeClr val="dk1"/>
                </a:solidFill>
                <a:latin typeface="Avenir"/>
                <a:ea typeface="Avenir"/>
                <a:cs typeface="Avenir"/>
                <a:sym typeface="Avenir"/>
              </a:rPr>
              <a:t>			</a:t>
            </a:r>
            <a:endParaRPr sz="32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1800" dirty="0">
                <a:solidFill>
                  <a:schemeClr val="dk1"/>
                </a:solidFill>
                <a:latin typeface="Avenir"/>
                <a:ea typeface="Avenir"/>
                <a:cs typeface="Avenir"/>
                <a:sym typeface="Avenir"/>
              </a:rPr>
              <a:t>Athletic Training Clinic:    	703-222-8170</a:t>
            </a:r>
            <a:endParaRPr sz="3200" dirty="0">
              <a:solidFill>
                <a:schemeClr val="dk1"/>
              </a:solidFill>
              <a:latin typeface="Avenir"/>
              <a:ea typeface="Avenir"/>
              <a:cs typeface="Avenir"/>
              <a:sym typeface="Avenir"/>
            </a:endParaRPr>
          </a:p>
          <a:p>
            <a:pPr marL="292100" lvl="0" indent="-292100" algn="l" rtl="0">
              <a:spcBef>
                <a:spcPts val="0"/>
              </a:spcBef>
              <a:spcAft>
                <a:spcPts val="0"/>
              </a:spcAft>
              <a:buNone/>
            </a:pPr>
            <a:r>
              <a:rPr lang="en-US" sz="1800" dirty="0">
                <a:solidFill>
                  <a:schemeClr val="dk1"/>
                </a:solidFill>
                <a:latin typeface="Avenir"/>
                <a:ea typeface="Avenir"/>
                <a:cs typeface="Avenir"/>
                <a:sym typeface="Avenir"/>
              </a:rPr>
              <a:t>Athletic Trainer Mobile:  	571-363-7825</a:t>
            </a:r>
            <a:endParaRPr sz="1800" dirty="0">
              <a:solidFill>
                <a:schemeClr val="dk1"/>
              </a:solidFill>
              <a:latin typeface="Avenir"/>
              <a:ea typeface="Avenir"/>
              <a:cs typeface="Avenir"/>
              <a:sym typeface="Avenir"/>
            </a:endParaRPr>
          </a:p>
        </p:txBody>
      </p:sp>
      <p:sp>
        <p:nvSpPr>
          <p:cNvPr id="72" name="Google Shape;72;p14"/>
          <p:cNvSpPr txBox="1"/>
          <p:nvPr/>
        </p:nvSpPr>
        <p:spPr>
          <a:xfrm>
            <a:off x="5174825" y="1186485"/>
            <a:ext cx="3402000" cy="71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rgbClr val="FFFFFF"/>
                </a:solidFill>
                <a:latin typeface="Avenir"/>
                <a:ea typeface="Avenir"/>
                <a:cs typeface="Avenir"/>
                <a:sym typeface="Avenir"/>
              </a:rPr>
              <a:t>Clinic Hours:</a:t>
            </a:r>
            <a:endParaRPr sz="2000" dirty="0">
              <a:solidFill>
                <a:srgbClr val="FFFFFF"/>
              </a:solidFill>
              <a:latin typeface="Avenir"/>
              <a:ea typeface="Avenir"/>
              <a:cs typeface="Avenir"/>
              <a:sym typeface="Avenir"/>
            </a:endParaRPr>
          </a:p>
          <a:p>
            <a:pPr marL="0" lvl="0" indent="0" algn="ctr" rtl="0">
              <a:spcBef>
                <a:spcPts val="0"/>
              </a:spcBef>
              <a:spcAft>
                <a:spcPts val="0"/>
              </a:spcAft>
              <a:buNone/>
            </a:pPr>
            <a:r>
              <a:rPr lang="en-US" sz="2000" dirty="0">
                <a:solidFill>
                  <a:srgbClr val="FFFFFF"/>
                </a:solidFill>
                <a:latin typeface="Avenir"/>
                <a:ea typeface="Avenir"/>
                <a:cs typeface="Avenir"/>
                <a:sym typeface="Avenir"/>
              </a:rPr>
              <a:t>Mon - Fri 2:55pm-6:30/7pm (and all home events)</a:t>
            </a:r>
            <a:endParaRPr sz="2000" dirty="0">
              <a:solidFill>
                <a:srgbClr val="FFFFFF"/>
              </a:solidFill>
              <a:latin typeface="Avenir"/>
              <a:ea typeface="Avenir"/>
              <a:cs typeface="Avenir"/>
              <a:sym typeface="Avenir"/>
            </a:endParaRPr>
          </a:p>
        </p:txBody>
      </p:sp>
      <p:sp>
        <p:nvSpPr>
          <p:cNvPr id="73" name="Google Shape;73;p14"/>
          <p:cNvSpPr/>
          <p:nvPr/>
        </p:nvSpPr>
        <p:spPr>
          <a:xfrm>
            <a:off x="5174825" y="2560950"/>
            <a:ext cx="3402000" cy="333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insert picture</a:t>
            </a:r>
            <a:endParaRPr/>
          </a:p>
        </p:txBody>
      </p:sp>
      <p:pic>
        <p:nvPicPr>
          <p:cNvPr id="3" name="Picture 2">
            <a:extLst>
              <a:ext uri="{FF2B5EF4-FFF2-40B4-BE49-F238E27FC236}">
                <a16:creationId xmlns:a16="http://schemas.microsoft.com/office/drawing/2014/main" id="{AD2844F7-3ECC-4DA7-B73B-F9083C178D25}"/>
              </a:ext>
            </a:extLst>
          </p:cNvPr>
          <p:cNvPicPr>
            <a:picLocks noChangeAspect="1"/>
          </p:cNvPicPr>
          <p:nvPr/>
        </p:nvPicPr>
        <p:blipFill>
          <a:blip r:embed="rId4"/>
          <a:stretch>
            <a:fillRect/>
          </a:stretch>
        </p:blipFill>
        <p:spPr>
          <a:xfrm>
            <a:off x="5174824" y="2311685"/>
            <a:ext cx="3511975" cy="42716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p:nvPr/>
        </p:nvSpPr>
        <p:spPr>
          <a:xfrm>
            <a:off x="5086975" y="3789750"/>
            <a:ext cx="3828600" cy="2725500"/>
          </a:xfrm>
          <a:prstGeom prst="roundRect">
            <a:avLst>
              <a:gd name="adj" fmla="val 16667"/>
            </a:avLst>
          </a:prstGeom>
          <a:solidFill>
            <a:srgbClr val="F3F3F3"/>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Supplements</a:t>
            </a:r>
            <a:endParaRPr>
              <a:solidFill>
                <a:srgbClr val="FFFFFF"/>
              </a:solidFill>
            </a:endParaRPr>
          </a:p>
        </p:txBody>
      </p:sp>
      <p:pic>
        <p:nvPicPr>
          <p:cNvPr id="206" name="Google Shape;206;p32"/>
          <p:cNvPicPr preferRelativeResize="0"/>
          <p:nvPr/>
        </p:nvPicPr>
        <p:blipFill>
          <a:blip r:embed="rId3">
            <a:alphaModFix/>
          </a:blip>
          <a:stretch>
            <a:fillRect/>
          </a:stretch>
        </p:blipFill>
        <p:spPr>
          <a:xfrm>
            <a:off x="5242937" y="1341413"/>
            <a:ext cx="3481876" cy="2321251"/>
          </a:xfrm>
          <a:prstGeom prst="rect">
            <a:avLst/>
          </a:prstGeom>
          <a:noFill/>
          <a:ln>
            <a:noFill/>
          </a:ln>
        </p:spPr>
      </p:pic>
      <p:sp>
        <p:nvSpPr>
          <p:cNvPr id="207" name="Google Shape;207;p32"/>
          <p:cNvSpPr txBox="1">
            <a:spLocks noGrp="1"/>
          </p:cNvSpPr>
          <p:nvPr>
            <p:ph type="body" idx="4294967295"/>
          </p:nvPr>
        </p:nvSpPr>
        <p:spPr>
          <a:xfrm>
            <a:off x="381000" y="1341425"/>
            <a:ext cx="4373700" cy="4964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480"/>
              </a:spcBef>
              <a:spcAft>
                <a:spcPts val="0"/>
              </a:spcAft>
              <a:buNone/>
            </a:pPr>
            <a:r>
              <a:rPr lang="en-US" sz="2800">
                <a:solidFill>
                  <a:srgbClr val="FFFFFF"/>
                </a:solidFill>
                <a:latin typeface="Avenir"/>
                <a:ea typeface="Avenir"/>
                <a:cs typeface="Avenir"/>
                <a:sym typeface="Avenir"/>
              </a:rPr>
              <a:t>Dietary supplements can have a purpose…</a:t>
            </a:r>
            <a:endParaRPr sz="2800">
              <a:solidFill>
                <a:srgbClr val="FFFFFF"/>
              </a:solidFill>
              <a:latin typeface="Avenir"/>
              <a:ea typeface="Avenir"/>
              <a:cs typeface="Avenir"/>
              <a:sym typeface="Avenir"/>
            </a:endParaRPr>
          </a:p>
          <a:p>
            <a:pPr marL="457200" marR="0" lvl="0" indent="0" algn="l" rtl="0">
              <a:lnSpc>
                <a:spcPct val="80000"/>
              </a:lnSpc>
              <a:spcBef>
                <a:spcPts val="480"/>
              </a:spcBef>
              <a:spcAft>
                <a:spcPts val="0"/>
              </a:spcAft>
              <a:buNone/>
            </a:pPr>
            <a:endParaRPr sz="1600">
              <a:solidFill>
                <a:srgbClr val="FFFFFF"/>
              </a:solidFill>
              <a:latin typeface="Avenir"/>
              <a:ea typeface="Avenir"/>
              <a:cs typeface="Avenir"/>
              <a:sym typeface="Avenir"/>
            </a:endParaRPr>
          </a:p>
          <a:p>
            <a:pPr marL="0" marR="0" lvl="0" indent="0" algn="l" rtl="0">
              <a:lnSpc>
                <a:spcPct val="80000"/>
              </a:lnSpc>
              <a:spcBef>
                <a:spcPts val="480"/>
              </a:spcBef>
              <a:spcAft>
                <a:spcPts val="0"/>
              </a:spcAft>
              <a:buNone/>
            </a:pPr>
            <a:r>
              <a:rPr lang="en-US" sz="2800">
                <a:solidFill>
                  <a:srgbClr val="FFFFFF"/>
                </a:solidFill>
                <a:latin typeface="Avenir"/>
                <a:ea typeface="Avenir"/>
                <a:cs typeface="Avenir"/>
                <a:sym typeface="Avenir"/>
              </a:rPr>
              <a:t>Educating yourself before making decisions is important.</a:t>
            </a:r>
            <a:endParaRPr sz="2800">
              <a:solidFill>
                <a:srgbClr val="FFFFFF"/>
              </a:solidFill>
              <a:latin typeface="Avenir"/>
              <a:ea typeface="Avenir"/>
              <a:cs typeface="Avenir"/>
              <a:sym typeface="Avenir"/>
            </a:endParaRPr>
          </a:p>
          <a:p>
            <a:pPr marL="914400" marR="0" lvl="1" indent="-381000" algn="l" rtl="0">
              <a:lnSpc>
                <a:spcPct val="80000"/>
              </a:lnSpc>
              <a:spcBef>
                <a:spcPts val="48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Supplements are not regulated by the FDA, and may contain substances not listed on the label.</a:t>
            </a:r>
            <a:endParaRPr sz="2400">
              <a:solidFill>
                <a:srgbClr val="FFFFFF"/>
              </a:solidFill>
              <a:latin typeface="Avenir"/>
              <a:ea typeface="Avenir"/>
              <a:cs typeface="Avenir"/>
              <a:sym typeface="Avenir"/>
            </a:endParaRPr>
          </a:p>
          <a:p>
            <a:pPr marL="914400" marR="0" lvl="1" indent="-381000" algn="l" rtl="0">
              <a:lnSpc>
                <a:spcPct val="80000"/>
              </a:lnSpc>
              <a:spcBef>
                <a:spcPts val="48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Speak with an informed medical professional</a:t>
            </a:r>
            <a:endParaRPr sz="2400">
              <a:solidFill>
                <a:srgbClr val="FFFFFF"/>
              </a:solidFill>
              <a:latin typeface="Avenir"/>
              <a:ea typeface="Avenir"/>
              <a:cs typeface="Avenir"/>
              <a:sym typeface="Avenir"/>
            </a:endParaRPr>
          </a:p>
          <a:p>
            <a:pPr marL="914400" marR="0" lvl="1" indent="-381000" algn="l" rtl="0">
              <a:lnSpc>
                <a:spcPct val="80000"/>
              </a:lnSpc>
              <a:spcBef>
                <a:spcPts val="480"/>
              </a:spcBef>
              <a:spcAft>
                <a:spcPts val="0"/>
              </a:spcAft>
              <a:buClr>
                <a:srgbClr val="FFFFFF"/>
              </a:buClr>
              <a:buSzPts val="2400"/>
              <a:buFont typeface="Avenir"/>
              <a:buChar char="○"/>
            </a:pPr>
            <a:r>
              <a:rPr lang="en-US" sz="2400">
                <a:solidFill>
                  <a:srgbClr val="FFFFFF"/>
                </a:solidFill>
                <a:latin typeface="Avenir"/>
                <a:ea typeface="Avenir"/>
                <a:cs typeface="Avenir"/>
                <a:sym typeface="Avenir"/>
              </a:rPr>
              <a:t>For more information, visit www.USADA.org</a:t>
            </a:r>
            <a:endParaRPr sz="2400" i="0" u="none">
              <a:solidFill>
                <a:srgbClr val="FFFFFF"/>
              </a:solidFill>
              <a:latin typeface="Avenir"/>
              <a:ea typeface="Avenir"/>
              <a:cs typeface="Avenir"/>
              <a:sym typeface="Avenir"/>
            </a:endParaRPr>
          </a:p>
        </p:txBody>
      </p:sp>
      <p:sp>
        <p:nvSpPr>
          <p:cNvPr id="208" name="Google Shape;208;p32"/>
          <p:cNvSpPr txBox="1"/>
          <p:nvPr/>
        </p:nvSpPr>
        <p:spPr>
          <a:xfrm>
            <a:off x="5160900" y="3878625"/>
            <a:ext cx="3643800" cy="29070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480"/>
              </a:spcBef>
              <a:spcAft>
                <a:spcPts val="0"/>
              </a:spcAft>
              <a:buNone/>
            </a:pPr>
            <a:r>
              <a:rPr lang="en-US" sz="2000" b="1">
                <a:solidFill>
                  <a:srgbClr val="FF0000"/>
                </a:solidFill>
                <a:latin typeface="Avenir"/>
                <a:ea typeface="Avenir"/>
                <a:cs typeface="Avenir"/>
                <a:sym typeface="Avenir"/>
              </a:rPr>
              <a:t>***</a:t>
            </a:r>
            <a:r>
              <a:rPr lang="en-US" sz="2000" b="1" u="sng">
                <a:solidFill>
                  <a:srgbClr val="FF0000"/>
                </a:solidFill>
                <a:latin typeface="Avenir"/>
                <a:ea typeface="Avenir"/>
                <a:cs typeface="Avenir"/>
                <a:sym typeface="Avenir"/>
              </a:rPr>
              <a:t>Be Aware</a:t>
            </a:r>
            <a:r>
              <a:rPr lang="en-US" sz="2000" b="1">
                <a:solidFill>
                  <a:srgbClr val="FF0000"/>
                </a:solidFill>
                <a:latin typeface="Avenir"/>
                <a:ea typeface="Avenir"/>
                <a:cs typeface="Avenir"/>
                <a:sym typeface="Avenir"/>
              </a:rPr>
              <a:t>***</a:t>
            </a:r>
            <a:endParaRPr sz="2000" b="1">
              <a:solidFill>
                <a:srgbClr val="FF0000"/>
              </a:solidFill>
              <a:latin typeface="Avenir"/>
              <a:ea typeface="Avenir"/>
              <a:cs typeface="Avenir"/>
              <a:sym typeface="Avenir"/>
            </a:endParaRPr>
          </a:p>
          <a:p>
            <a:pPr marL="0" lvl="0" indent="0" algn="ctr" rtl="0">
              <a:lnSpc>
                <a:spcPct val="80000"/>
              </a:lnSpc>
              <a:spcBef>
                <a:spcPts val="480"/>
              </a:spcBef>
              <a:spcAft>
                <a:spcPts val="0"/>
              </a:spcAft>
              <a:buNone/>
            </a:pPr>
            <a:r>
              <a:rPr lang="en-US" sz="2000">
                <a:solidFill>
                  <a:srgbClr val="FF0000"/>
                </a:solidFill>
                <a:latin typeface="Avenir"/>
                <a:ea typeface="Avenir"/>
                <a:cs typeface="Avenir"/>
                <a:sym typeface="Avenir"/>
              </a:rPr>
              <a:t>Supplements claiming fat-burning/weight loss, performance gains, and pre-workout mixtures are more likely to be contaminated with anabolic steroids, stimulants, and other banned substances.</a:t>
            </a:r>
            <a:endParaRPr sz="2000">
              <a:solidFill>
                <a:srgbClr val="FF0000"/>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p:nvPr/>
        </p:nvSpPr>
        <p:spPr>
          <a:xfrm>
            <a:off x="816800" y="1771025"/>
            <a:ext cx="7524600" cy="911700"/>
          </a:xfrm>
          <a:prstGeom prst="roundRect">
            <a:avLst>
              <a:gd name="adj" fmla="val 16667"/>
            </a:avLst>
          </a:prstGeom>
          <a:solidFill>
            <a:srgbClr val="F3F3F3"/>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Pre-Workout &amp; </a:t>
            </a:r>
            <a:endParaRPr sz="4400" b="1">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Energy Supplements</a:t>
            </a:r>
            <a:endParaRPr>
              <a:solidFill>
                <a:srgbClr val="FFFFFF"/>
              </a:solidFill>
            </a:endParaRPr>
          </a:p>
        </p:txBody>
      </p:sp>
      <p:pic>
        <p:nvPicPr>
          <p:cNvPr id="216" name="Google Shape;216;p33"/>
          <p:cNvPicPr preferRelativeResize="0"/>
          <p:nvPr/>
        </p:nvPicPr>
        <p:blipFill>
          <a:blip r:embed="rId3">
            <a:alphaModFix/>
          </a:blip>
          <a:stretch>
            <a:fillRect/>
          </a:stretch>
        </p:blipFill>
        <p:spPr>
          <a:xfrm>
            <a:off x="125350" y="274625"/>
            <a:ext cx="1584474" cy="1399151"/>
          </a:xfrm>
          <a:prstGeom prst="rect">
            <a:avLst/>
          </a:prstGeom>
          <a:noFill/>
          <a:ln>
            <a:noFill/>
          </a:ln>
        </p:spPr>
      </p:pic>
      <p:pic>
        <p:nvPicPr>
          <p:cNvPr id="217" name="Google Shape;217;p33"/>
          <p:cNvPicPr preferRelativeResize="0"/>
          <p:nvPr/>
        </p:nvPicPr>
        <p:blipFill>
          <a:blip r:embed="rId4">
            <a:alphaModFix/>
          </a:blip>
          <a:stretch>
            <a:fillRect/>
          </a:stretch>
        </p:blipFill>
        <p:spPr>
          <a:xfrm>
            <a:off x="7449300" y="274625"/>
            <a:ext cx="1584475" cy="1399150"/>
          </a:xfrm>
          <a:prstGeom prst="rect">
            <a:avLst/>
          </a:prstGeom>
          <a:noFill/>
          <a:ln>
            <a:noFill/>
          </a:ln>
        </p:spPr>
      </p:pic>
      <p:sp>
        <p:nvSpPr>
          <p:cNvPr id="218" name="Google Shape;218;p33"/>
          <p:cNvSpPr txBox="1">
            <a:spLocks noGrp="1"/>
          </p:cNvSpPr>
          <p:nvPr>
            <p:ph type="body" idx="4294967295"/>
          </p:nvPr>
        </p:nvSpPr>
        <p:spPr>
          <a:xfrm>
            <a:off x="207375" y="2779975"/>
            <a:ext cx="8679900" cy="3473400"/>
          </a:xfrm>
          <a:prstGeom prst="rect">
            <a:avLst/>
          </a:prstGeom>
          <a:noFill/>
          <a:ln>
            <a:noFill/>
          </a:ln>
        </p:spPr>
        <p:txBody>
          <a:bodyPr spcFirstLastPara="1" wrap="square" lIns="91425" tIns="45700" rIns="91425" bIns="45700" anchor="t" anchorCtr="0">
            <a:noAutofit/>
          </a:bodyPr>
          <a:lstStyle/>
          <a:p>
            <a:pPr marL="0" marR="0" lvl="0" indent="457200" algn="l" rtl="0">
              <a:lnSpc>
                <a:spcPct val="80000"/>
              </a:lnSpc>
              <a:spcBef>
                <a:spcPts val="480"/>
              </a:spcBef>
              <a:spcAft>
                <a:spcPts val="0"/>
              </a:spcAft>
              <a:buNone/>
            </a:pPr>
            <a:r>
              <a:rPr lang="en-US" sz="2000" b="1">
                <a:solidFill>
                  <a:srgbClr val="FFFFFF"/>
                </a:solidFill>
                <a:latin typeface="Avenir"/>
                <a:ea typeface="Avenir"/>
                <a:cs typeface="Avenir"/>
                <a:sym typeface="Avenir"/>
              </a:rPr>
              <a:t>Inherent Risks</a:t>
            </a:r>
            <a:endParaRPr sz="2000" b="1">
              <a:solidFill>
                <a:srgbClr val="FFFFFF"/>
              </a:solidFill>
              <a:latin typeface="Avenir"/>
              <a:ea typeface="Avenir"/>
              <a:cs typeface="Avenir"/>
              <a:sym typeface="Avenir"/>
            </a:endParaRPr>
          </a:p>
          <a:p>
            <a:pPr marL="1371600" marR="0" lvl="2" indent="-355600" algn="l" rtl="0">
              <a:lnSpc>
                <a:spcPct val="80000"/>
              </a:lnSpc>
              <a:spcBef>
                <a:spcPts val="480"/>
              </a:spcBef>
              <a:spcAft>
                <a:spcPts val="0"/>
              </a:spcAft>
              <a:buClr>
                <a:srgbClr val="FFFFFF"/>
              </a:buClr>
              <a:buSzPts val="2000"/>
              <a:buFont typeface="Avenir"/>
              <a:buChar char="■"/>
            </a:pPr>
            <a:r>
              <a:rPr lang="en-US" sz="2000">
                <a:solidFill>
                  <a:srgbClr val="FFFFFF"/>
                </a:solidFill>
                <a:latin typeface="Avenir"/>
                <a:ea typeface="Avenir"/>
                <a:cs typeface="Avenir"/>
                <a:sym typeface="Avenir"/>
              </a:rPr>
              <a:t>Unnecessarily high amounts of caffeine &amp; other ingredients cause the heart rate to reach dangerous levels</a:t>
            </a:r>
            <a:endParaRPr sz="2000">
              <a:solidFill>
                <a:srgbClr val="FFFFFF"/>
              </a:solidFill>
              <a:latin typeface="Avenir"/>
              <a:ea typeface="Avenir"/>
              <a:cs typeface="Avenir"/>
              <a:sym typeface="Avenir"/>
            </a:endParaRPr>
          </a:p>
          <a:p>
            <a:pPr marL="1371600" marR="0" lvl="2" indent="-355600" algn="l" rtl="0">
              <a:lnSpc>
                <a:spcPct val="80000"/>
              </a:lnSpc>
              <a:spcBef>
                <a:spcPts val="0"/>
              </a:spcBef>
              <a:spcAft>
                <a:spcPts val="0"/>
              </a:spcAft>
              <a:buClr>
                <a:srgbClr val="FFFFFF"/>
              </a:buClr>
              <a:buSzPts val="2000"/>
              <a:buFont typeface="Avenir"/>
              <a:buChar char="■"/>
            </a:pPr>
            <a:r>
              <a:rPr lang="en-US" sz="2000">
                <a:solidFill>
                  <a:srgbClr val="FFFFFF"/>
                </a:solidFill>
                <a:latin typeface="Avenir"/>
                <a:ea typeface="Avenir"/>
                <a:cs typeface="Avenir"/>
                <a:sym typeface="Avenir"/>
              </a:rPr>
              <a:t>Any existing medical conditions could increase the dangers of taking a pre-workout supplement</a:t>
            </a:r>
            <a:endParaRPr sz="2000">
              <a:solidFill>
                <a:srgbClr val="FFFFFF"/>
              </a:solidFill>
              <a:latin typeface="Avenir"/>
              <a:ea typeface="Avenir"/>
              <a:cs typeface="Avenir"/>
              <a:sym typeface="Avenir"/>
            </a:endParaRPr>
          </a:p>
          <a:p>
            <a:pPr marL="1371600" marR="0" lvl="2" indent="-355600" algn="l" rtl="0">
              <a:lnSpc>
                <a:spcPct val="80000"/>
              </a:lnSpc>
              <a:spcBef>
                <a:spcPts val="0"/>
              </a:spcBef>
              <a:spcAft>
                <a:spcPts val="0"/>
              </a:spcAft>
              <a:buClr>
                <a:srgbClr val="FFFFFF"/>
              </a:buClr>
              <a:buSzPts val="2000"/>
              <a:buFont typeface="Avenir"/>
              <a:buChar char="■"/>
            </a:pPr>
            <a:r>
              <a:rPr lang="en-US" sz="2000">
                <a:solidFill>
                  <a:srgbClr val="FFFFFF"/>
                </a:solidFill>
                <a:latin typeface="Avenir"/>
                <a:ea typeface="Avenir"/>
                <a:cs typeface="Avenir"/>
                <a:sym typeface="Avenir"/>
              </a:rPr>
              <a:t>Athletes with high blood pressure, heart conditions or rhythm irregularities, or diabetes should refrain from using pre-workout</a:t>
            </a:r>
            <a:endParaRPr sz="2000">
              <a:solidFill>
                <a:srgbClr val="FFFFFF"/>
              </a:solidFill>
              <a:latin typeface="Avenir"/>
              <a:ea typeface="Avenir"/>
              <a:cs typeface="Avenir"/>
              <a:sym typeface="Avenir"/>
            </a:endParaRPr>
          </a:p>
          <a:p>
            <a:pPr marL="1371600" marR="0" lvl="2" indent="-355600" algn="l" rtl="0">
              <a:lnSpc>
                <a:spcPct val="80000"/>
              </a:lnSpc>
              <a:spcBef>
                <a:spcPts val="0"/>
              </a:spcBef>
              <a:spcAft>
                <a:spcPts val="0"/>
              </a:spcAft>
              <a:buClr>
                <a:srgbClr val="FFFFFF"/>
              </a:buClr>
              <a:buSzPts val="2000"/>
              <a:buFont typeface="Avenir"/>
              <a:buChar char="■"/>
            </a:pPr>
            <a:r>
              <a:rPr lang="en-US" sz="2000">
                <a:solidFill>
                  <a:srgbClr val="FFFFFF"/>
                </a:solidFill>
                <a:latin typeface="Avenir"/>
                <a:ea typeface="Avenir"/>
                <a:cs typeface="Avenir"/>
                <a:sym typeface="Avenir"/>
              </a:rPr>
              <a:t>Positive drug testing due to unreported ingredients</a:t>
            </a:r>
            <a:endParaRPr sz="2000">
              <a:solidFill>
                <a:srgbClr val="FFFFFF"/>
              </a:solidFill>
              <a:latin typeface="Avenir"/>
              <a:ea typeface="Avenir"/>
              <a:cs typeface="Avenir"/>
              <a:sym typeface="Avenir"/>
            </a:endParaRPr>
          </a:p>
          <a:p>
            <a:pPr marL="0" lvl="0" indent="457200" algn="l" rtl="0">
              <a:lnSpc>
                <a:spcPct val="80000"/>
              </a:lnSpc>
              <a:spcBef>
                <a:spcPts val="480"/>
              </a:spcBef>
              <a:spcAft>
                <a:spcPts val="0"/>
              </a:spcAft>
              <a:buNone/>
            </a:pPr>
            <a:r>
              <a:rPr lang="en-US" sz="2000" b="1">
                <a:solidFill>
                  <a:srgbClr val="FFFFFF"/>
                </a:solidFill>
                <a:latin typeface="Avenir"/>
                <a:ea typeface="Avenir"/>
                <a:cs typeface="Avenir"/>
                <a:sym typeface="Avenir"/>
              </a:rPr>
              <a:t>Side Effects</a:t>
            </a:r>
            <a:endParaRPr sz="2000" b="1">
              <a:solidFill>
                <a:srgbClr val="FFFFFF"/>
              </a:solidFill>
              <a:latin typeface="Avenir"/>
              <a:ea typeface="Avenir"/>
              <a:cs typeface="Avenir"/>
              <a:sym typeface="Avenir"/>
            </a:endParaRPr>
          </a:p>
          <a:p>
            <a:pPr marL="1371600" lvl="2" indent="-355600" algn="l" rtl="0">
              <a:lnSpc>
                <a:spcPct val="80000"/>
              </a:lnSpc>
              <a:spcBef>
                <a:spcPts val="480"/>
              </a:spcBef>
              <a:spcAft>
                <a:spcPts val="0"/>
              </a:spcAft>
              <a:buClr>
                <a:srgbClr val="FFFFFF"/>
              </a:buClr>
              <a:buSzPts val="2000"/>
              <a:buFont typeface="Avenir"/>
              <a:buChar char="■"/>
            </a:pPr>
            <a:r>
              <a:rPr lang="en-US" sz="2000">
                <a:solidFill>
                  <a:srgbClr val="FFFFFF"/>
                </a:solidFill>
                <a:latin typeface="Avenir"/>
                <a:ea typeface="Avenir"/>
                <a:cs typeface="Avenir"/>
                <a:sym typeface="Avenir"/>
              </a:rPr>
              <a:t>Increased HR, insomnia, diarrhea, dehydration, headaches, nausea, anxiety, high BP, jitteriness/restlessness</a:t>
            </a:r>
            <a:endParaRPr sz="2000">
              <a:solidFill>
                <a:srgbClr val="FF0000"/>
              </a:solidFill>
              <a:latin typeface="Avenir"/>
              <a:ea typeface="Avenir"/>
              <a:cs typeface="Avenir"/>
              <a:sym typeface="Avenir"/>
            </a:endParaRPr>
          </a:p>
          <a:p>
            <a:pPr marL="0" lvl="0" indent="0" algn="l" rtl="0">
              <a:lnSpc>
                <a:spcPct val="80000"/>
              </a:lnSpc>
              <a:spcBef>
                <a:spcPts val="480"/>
              </a:spcBef>
              <a:spcAft>
                <a:spcPts val="0"/>
              </a:spcAft>
              <a:buNone/>
            </a:pPr>
            <a:endParaRPr sz="600">
              <a:solidFill>
                <a:srgbClr val="FFFFFF"/>
              </a:solidFill>
              <a:latin typeface="Avenir"/>
              <a:ea typeface="Avenir"/>
              <a:cs typeface="Avenir"/>
              <a:sym typeface="Avenir"/>
            </a:endParaRPr>
          </a:p>
          <a:p>
            <a:pPr marL="0" lvl="0" indent="0" algn="ctr" rtl="0">
              <a:lnSpc>
                <a:spcPct val="80000"/>
              </a:lnSpc>
              <a:spcBef>
                <a:spcPts val="480"/>
              </a:spcBef>
              <a:spcAft>
                <a:spcPts val="0"/>
              </a:spcAft>
              <a:buNone/>
            </a:pPr>
            <a:r>
              <a:rPr lang="en-US">
                <a:solidFill>
                  <a:srgbClr val="FFFFFF"/>
                </a:solidFill>
                <a:latin typeface="Avenir"/>
                <a:ea typeface="Avenir"/>
                <a:cs typeface="Avenir"/>
                <a:sym typeface="Avenir"/>
              </a:rPr>
              <a:t>For more information, visit: </a:t>
            </a:r>
            <a:r>
              <a:rPr lang="en-US">
                <a:solidFill>
                  <a:srgbClr val="FFFFFF"/>
                </a:solidFill>
                <a:uFill>
                  <a:noFill/>
                </a:uFill>
                <a:latin typeface="Avenir"/>
                <a:ea typeface="Avenir"/>
                <a:cs typeface="Avenir"/>
                <a:sym typeface="Avenir"/>
                <a:hlinkClick r:id="rId5">
                  <a:extLst>
                    <a:ext uri="{A12FA001-AC4F-418D-AE19-62706E023703}">
                      <ahyp:hlinkClr xmlns:ahyp="http://schemas.microsoft.com/office/drawing/2018/hyperlinkcolor" val="tx"/>
                    </a:ext>
                  </a:extLst>
                </a:hlinkClick>
              </a:rPr>
              <a:t>https://www.nfhs.org</a:t>
            </a:r>
            <a:endParaRPr>
              <a:solidFill>
                <a:srgbClr val="FFFFFF"/>
              </a:solidFill>
              <a:latin typeface="Avenir"/>
              <a:ea typeface="Avenir"/>
              <a:cs typeface="Avenir"/>
              <a:sym typeface="Avenir"/>
            </a:endParaRPr>
          </a:p>
          <a:p>
            <a:pPr marL="457200" lvl="0" indent="0" algn="ctr" rtl="0">
              <a:lnSpc>
                <a:spcPct val="80000"/>
              </a:lnSpc>
              <a:spcBef>
                <a:spcPts val="480"/>
              </a:spcBef>
              <a:spcAft>
                <a:spcPts val="0"/>
              </a:spcAft>
              <a:buNone/>
            </a:pPr>
            <a:endParaRPr>
              <a:solidFill>
                <a:srgbClr val="FFFFFF"/>
              </a:solidFill>
              <a:latin typeface="Avenir"/>
              <a:ea typeface="Avenir"/>
              <a:cs typeface="Avenir"/>
              <a:sym typeface="Avenir"/>
            </a:endParaRPr>
          </a:p>
        </p:txBody>
      </p:sp>
      <p:sp>
        <p:nvSpPr>
          <p:cNvPr id="219" name="Google Shape;219;p33"/>
          <p:cNvSpPr txBox="1"/>
          <p:nvPr/>
        </p:nvSpPr>
        <p:spPr>
          <a:xfrm>
            <a:off x="844250" y="1865163"/>
            <a:ext cx="7317300" cy="8142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480"/>
              </a:spcBef>
              <a:spcAft>
                <a:spcPts val="0"/>
              </a:spcAft>
              <a:buNone/>
            </a:pPr>
            <a:r>
              <a:rPr lang="en-US" sz="2000" b="1">
                <a:solidFill>
                  <a:srgbClr val="FF0000"/>
                </a:solidFill>
                <a:latin typeface="Avenir"/>
                <a:ea typeface="Avenir"/>
                <a:cs typeface="Avenir"/>
                <a:sym typeface="Avenir"/>
              </a:rPr>
              <a:t>The National Federation of High School Sports STRONGLY DISCOURAGES the use of ENERGY products</a:t>
            </a:r>
            <a:endParaRPr sz="2000" b="1">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p:nvPr/>
        </p:nvSpPr>
        <p:spPr>
          <a:xfrm>
            <a:off x="5873175" y="3934750"/>
            <a:ext cx="3115800" cy="2506800"/>
          </a:xfrm>
          <a:prstGeom prst="roundRect">
            <a:avLst>
              <a:gd name="adj" fmla="val 16667"/>
            </a:avLst>
          </a:prstGeom>
          <a:solidFill>
            <a:srgbClr val="F3F3F3"/>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p:cNvSpPr txBox="1">
            <a:spLocks noGrp="1"/>
          </p:cNvSpPr>
          <p:nvPr>
            <p:ph type="title" idx="4294967295"/>
          </p:nvPr>
        </p:nvSpPr>
        <p:spPr>
          <a:xfrm>
            <a:off x="516450" y="235750"/>
            <a:ext cx="8229600" cy="74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Steroids</a:t>
            </a:r>
            <a:endParaRPr sz="4400" b="1">
              <a:solidFill>
                <a:srgbClr val="FFFFFF"/>
              </a:solidFill>
              <a:latin typeface="Garamond"/>
              <a:ea typeface="Garamond"/>
              <a:cs typeface="Garamond"/>
              <a:sym typeface="Garamond"/>
            </a:endParaRPr>
          </a:p>
        </p:txBody>
      </p:sp>
      <p:sp>
        <p:nvSpPr>
          <p:cNvPr id="227" name="Google Shape;227;p34"/>
          <p:cNvSpPr txBox="1">
            <a:spLocks noGrp="1"/>
          </p:cNvSpPr>
          <p:nvPr>
            <p:ph type="body" idx="4294967295"/>
          </p:nvPr>
        </p:nvSpPr>
        <p:spPr>
          <a:xfrm>
            <a:off x="5924850" y="1184975"/>
            <a:ext cx="2998800" cy="5414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a:solidFill>
                  <a:srgbClr val="FFFFFF"/>
                </a:solidFill>
                <a:latin typeface="Avenir"/>
                <a:ea typeface="Avenir"/>
                <a:cs typeface="Avenir"/>
                <a:sym typeface="Avenir"/>
              </a:rPr>
              <a:t>Other </a:t>
            </a:r>
            <a:r>
              <a:rPr lang="en-US" i="0" u="none">
                <a:solidFill>
                  <a:srgbClr val="FFFFFF"/>
                </a:solidFill>
                <a:latin typeface="Avenir"/>
                <a:ea typeface="Avenir"/>
                <a:cs typeface="Avenir"/>
                <a:sym typeface="Avenir"/>
              </a:rPr>
              <a:t>Signs </a:t>
            </a:r>
            <a:r>
              <a:rPr lang="en-US">
                <a:solidFill>
                  <a:srgbClr val="FFFFFF"/>
                </a:solidFill>
                <a:latin typeface="Avenir"/>
                <a:ea typeface="Avenir"/>
                <a:cs typeface="Avenir"/>
                <a:sym typeface="Avenir"/>
              </a:rPr>
              <a:t>&amp;</a:t>
            </a:r>
            <a:r>
              <a:rPr lang="en-US" i="0" u="none">
                <a:solidFill>
                  <a:srgbClr val="FFFFFF"/>
                </a:solidFill>
                <a:latin typeface="Avenir"/>
                <a:ea typeface="Avenir"/>
                <a:cs typeface="Avenir"/>
                <a:sym typeface="Avenir"/>
              </a:rPr>
              <a:t> Symptoms of ster</a:t>
            </a:r>
            <a:r>
              <a:rPr lang="en-US">
                <a:solidFill>
                  <a:srgbClr val="FFFFFF"/>
                </a:solidFill>
                <a:latin typeface="Avenir"/>
                <a:ea typeface="Avenir"/>
                <a:cs typeface="Avenir"/>
                <a:sym typeface="Avenir"/>
              </a:rPr>
              <a:t>oid use</a:t>
            </a:r>
            <a:r>
              <a:rPr lang="en-US" i="0" u="none">
                <a:solidFill>
                  <a:srgbClr val="FFFFFF"/>
                </a:solidFill>
                <a:latin typeface="Avenir"/>
                <a:ea typeface="Avenir"/>
                <a:cs typeface="Avenir"/>
                <a:sym typeface="Avenir"/>
              </a:rPr>
              <a:t>:</a:t>
            </a:r>
            <a:endParaRPr i="0" u="none">
              <a:solidFill>
                <a:srgbClr val="FFFFFF"/>
              </a:solidFill>
              <a:latin typeface="Avenir"/>
              <a:ea typeface="Avenir"/>
              <a:cs typeface="Avenir"/>
              <a:sym typeface="Avenir"/>
            </a:endParaRPr>
          </a:p>
          <a:p>
            <a:pPr marL="457200" marR="0" lvl="0" indent="-342900" algn="l" rtl="0">
              <a:lnSpc>
                <a:spcPct val="115000"/>
              </a:lnSpc>
              <a:spcBef>
                <a:spcPts val="0"/>
              </a:spcBef>
              <a:spcAft>
                <a:spcPts val="0"/>
              </a:spcAft>
              <a:buClr>
                <a:srgbClr val="FFFFFF"/>
              </a:buClr>
              <a:buSzPts val="1800"/>
              <a:buFont typeface="Avenir"/>
              <a:buChar char="●"/>
            </a:pPr>
            <a:r>
              <a:rPr lang="en-US" i="0" u="none">
                <a:solidFill>
                  <a:srgbClr val="FFFFFF"/>
                </a:solidFill>
                <a:latin typeface="Avenir"/>
                <a:ea typeface="Avenir"/>
                <a:cs typeface="Avenir"/>
                <a:sym typeface="Avenir"/>
              </a:rPr>
              <a:t>rap</a:t>
            </a:r>
            <a:r>
              <a:rPr lang="en-US">
                <a:solidFill>
                  <a:srgbClr val="FFFFFF"/>
                </a:solidFill>
                <a:latin typeface="Avenir"/>
                <a:ea typeface="Avenir"/>
                <a:cs typeface="Avenir"/>
                <a:sym typeface="Avenir"/>
              </a:rPr>
              <a:t>id </a:t>
            </a:r>
            <a:r>
              <a:rPr lang="en-US" i="0" u="none">
                <a:solidFill>
                  <a:srgbClr val="FFFFFF"/>
                </a:solidFill>
                <a:latin typeface="Avenir"/>
                <a:ea typeface="Avenir"/>
                <a:cs typeface="Avenir"/>
                <a:sym typeface="Avenir"/>
              </a:rPr>
              <a:t>mood swings</a:t>
            </a:r>
            <a:endParaRPr i="0" u="none">
              <a:solidFill>
                <a:srgbClr val="FFFFFF"/>
              </a:solidFill>
              <a:latin typeface="Avenir"/>
              <a:ea typeface="Avenir"/>
              <a:cs typeface="Avenir"/>
              <a:sym typeface="Avenir"/>
            </a:endParaRPr>
          </a:p>
          <a:p>
            <a:pPr marL="457200" marR="0" lvl="0" indent="-342900" algn="l" rtl="0">
              <a:lnSpc>
                <a:spcPct val="115000"/>
              </a:lnSpc>
              <a:spcBef>
                <a:spcPts val="0"/>
              </a:spcBef>
              <a:spcAft>
                <a:spcPts val="0"/>
              </a:spcAft>
              <a:buClr>
                <a:srgbClr val="FFFFFF"/>
              </a:buClr>
              <a:buSzPts val="1800"/>
              <a:buFont typeface="Avenir"/>
              <a:buChar char="●"/>
            </a:pPr>
            <a:r>
              <a:rPr lang="en-US">
                <a:solidFill>
                  <a:srgbClr val="FFFFFF"/>
                </a:solidFill>
                <a:latin typeface="Avenir"/>
                <a:ea typeface="Avenir"/>
                <a:cs typeface="Avenir"/>
                <a:sym typeface="Avenir"/>
              </a:rPr>
              <a:t>rapid</a:t>
            </a:r>
            <a:r>
              <a:rPr lang="en-US" i="0" u="none">
                <a:solidFill>
                  <a:srgbClr val="FFFFFF"/>
                </a:solidFill>
                <a:latin typeface="Avenir"/>
                <a:ea typeface="Avenir"/>
                <a:cs typeface="Avenir"/>
                <a:sym typeface="Avenir"/>
              </a:rPr>
              <a:t> strength gains</a:t>
            </a:r>
            <a:endParaRPr i="0" u="none">
              <a:solidFill>
                <a:srgbClr val="FFFFFF"/>
              </a:solidFill>
              <a:latin typeface="Avenir"/>
              <a:ea typeface="Avenir"/>
              <a:cs typeface="Avenir"/>
              <a:sym typeface="Avenir"/>
            </a:endParaRPr>
          </a:p>
          <a:p>
            <a:pPr marL="457200" marR="0" lvl="0" indent="-342900" algn="l" rtl="0">
              <a:lnSpc>
                <a:spcPct val="115000"/>
              </a:lnSpc>
              <a:spcBef>
                <a:spcPts val="0"/>
              </a:spcBef>
              <a:spcAft>
                <a:spcPts val="0"/>
              </a:spcAft>
              <a:buClr>
                <a:srgbClr val="FFFFFF"/>
              </a:buClr>
              <a:buSzPts val="1800"/>
              <a:buFont typeface="Avenir"/>
              <a:buChar char="●"/>
            </a:pPr>
            <a:r>
              <a:rPr lang="en-US">
                <a:solidFill>
                  <a:srgbClr val="FFFFFF"/>
                </a:solidFill>
                <a:latin typeface="Avenir"/>
                <a:ea typeface="Avenir"/>
                <a:cs typeface="Avenir"/>
                <a:sym typeface="Avenir"/>
              </a:rPr>
              <a:t>bad breath</a:t>
            </a:r>
            <a:endParaRPr>
              <a:solidFill>
                <a:srgbClr val="FFFFFF"/>
              </a:solidFill>
              <a:latin typeface="Avenir"/>
              <a:ea typeface="Avenir"/>
              <a:cs typeface="Avenir"/>
              <a:sym typeface="Avenir"/>
            </a:endParaRPr>
          </a:p>
          <a:p>
            <a:pPr marL="457200" marR="0" lvl="0" indent="-342900" algn="l" rtl="0">
              <a:lnSpc>
                <a:spcPct val="115000"/>
              </a:lnSpc>
              <a:spcBef>
                <a:spcPts val="0"/>
              </a:spcBef>
              <a:spcAft>
                <a:spcPts val="0"/>
              </a:spcAft>
              <a:buClr>
                <a:srgbClr val="FFFFFF"/>
              </a:buClr>
              <a:buSzPts val="1800"/>
              <a:buFont typeface="Avenir"/>
              <a:buChar char="●"/>
            </a:pPr>
            <a:r>
              <a:rPr lang="en-US">
                <a:solidFill>
                  <a:srgbClr val="FFFFFF"/>
                </a:solidFill>
                <a:latin typeface="Avenir"/>
                <a:ea typeface="Avenir"/>
                <a:cs typeface="Avenir"/>
                <a:sym typeface="Avenir"/>
              </a:rPr>
              <a:t>drastic appetite shifts</a:t>
            </a:r>
            <a:endParaRPr>
              <a:solidFill>
                <a:srgbClr val="FFFFFF"/>
              </a:solidFill>
              <a:latin typeface="Avenir"/>
              <a:ea typeface="Avenir"/>
              <a:cs typeface="Avenir"/>
              <a:sym typeface="Avenir"/>
            </a:endParaRPr>
          </a:p>
          <a:p>
            <a:pPr marL="457200" marR="0" lvl="0" indent="-342900" algn="l" rtl="0">
              <a:lnSpc>
                <a:spcPct val="115000"/>
              </a:lnSpc>
              <a:spcBef>
                <a:spcPts val="0"/>
              </a:spcBef>
              <a:spcAft>
                <a:spcPts val="0"/>
              </a:spcAft>
              <a:buClr>
                <a:srgbClr val="FFFFFF"/>
              </a:buClr>
              <a:buSzPts val="1800"/>
              <a:buFont typeface="Avenir"/>
              <a:buChar char="●"/>
            </a:pPr>
            <a:r>
              <a:rPr lang="en-US">
                <a:solidFill>
                  <a:srgbClr val="FFFFFF"/>
                </a:solidFill>
                <a:latin typeface="Avenir"/>
                <a:ea typeface="Avenir"/>
                <a:cs typeface="Avenir"/>
                <a:sym typeface="Avenir"/>
              </a:rPr>
              <a:t>stretch marks</a:t>
            </a:r>
            <a:endParaRPr>
              <a:solidFill>
                <a:srgbClr val="FFFFFF"/>
              </a:solidFill>
              <a:latin typeface="Avenir"/>
              <a:ea typeface="Avenir"/>
              <a:cs typeface="Avenir"/>
              <a:sym typeface="Avenir"/>
            </a:endParaRPr>
          </a:p>
          <a:p>
            <a:pPr marL="457200" marR="0" lvl="0" indent="-342900" algn="l" rtl="0">
              <a:lnSpc>
                <a:spcPct val="115000"/>
              </a:lnSpc>
              <a:spcBef>
                <a:spcPts val="0"/>
              </a:spcBef>
              <a:spcAft>
                <a:spcPts val="0"/>
              </a:spcAft>
              <a:buClr>
                <a:srgbClr val="FFFFFF"/>
              </a:buClr>
              <a:buSzPts val="1800"/>
              <a:buFont typeface="Avenir"/>
              <a:buChar char="●"/>
            </a:pPr>
            <a:r>
              <a:rPr lang="en-US">
                <a:solidFill>
                  <a:srgbClr val="FFFFFF"/>
                </a:solidFill>
                <a:latin typeface="Avenir"/>
                <a:ea typeface="Avenir"/>
                <a:cs typeface="Avenir"/>
                <a:sym typeface="Avenir"/>
              </a:rPr>
              <a:t>jaundice</a:t>
            </a:r>
            <a:r>
              <a:rPr lang="en-US" i="0" u="none">
                <a:solidFill>
                  <a:srgbClr val="FFFFFF"/>
                </a:solidFill>
                <a:latin typeface="Avenir"/>
                <a:ea typeface="Avenir"/>
                <a:cs typeface="Avenir"/>
                <a:sym typeface="Avenir"/>
              </a:rPr>
              <a:t> </a:t>
            </a:r>
            <a:endParaRPr>
              <a:solidFill>
                <a:srgbClr val="FFFFFF"/>
              </a:solidFill>
              <a:latin typeface="Avenir"/>
              <a:ea typeface="Avenir"/>
              <a:cs typeface="Avenir"/>
              <a:sym typeface="Avenir"/>
            </a:endParaRPr>
          </a:p>
          <a:p>
            <a:pPr marL="457200" marR="0" lvl="0" indent="0" algn="l" rtl="0">
              <a:lnSpc>
                <a:spcPct val="115000"/>
              </a:lnSpc>
              <a:spcBef>
                <a:spcPts val="0"/>
              </a:spcBef>
              <a:spcAft>
                <a:spcPts val="0"/>
              </a:spcAft>
              <a:buNone/>
            </a:pPr>
            <a:endParaRPr>
              <a:solidFill>
                <a:srgbClr val="FFFFFF"/>
              </a:solidFill>
              <a:latin typeface="Avenir"/>
              <a:ea typeface="Avenir"/>
              <a:cs typeface="Avenir"/>
              <a:sym typeface="Avenir"/>
            </a:endParaRPr>
          </a:p>
          <a:p>
            <a:pPr marL="0" marR="0" lvl="0" indent="0" algn="ctr" rtl="0">
              <a:lnSpc>
                <a:spcPct val="115000"/>
              </a:lnSpc>
              <a:spcBef>
                <a:spcPts val="0"/>
              </a:spcBef>
              <a:spcAft>
                <a:spcPts val="0"/>
              </a:spcAft>
              <a:buNone/>
            </a:pPr>
            <a:r>
              <a:rPr lang="en-US" b="1">
                <a:solidFill>
                  <a:srgbClr val="FF0000"/>
                </a:solidFill>
                <a:latin typeface="Avenir"/>
                <a:ea typeface="Avenir"/>
                <a:cs typeface="Avenir"/>
                <a:sym typeface="Avenir"/>
              </a:rPr>
              <a:t>T</a:t>
            </a:r>
            <a:r>
              <a:rPr lang="en-US" b="1" i="0" u="none">
                <a:solidFill>
                  <a:srgbClr val="FF0000"/>
                </a:solidFill>
                <a:latin typeface="Avenir"/>
                <a:ea typeface="Avenir"/>
                <a:cs typeface="Avenir"/>
                <a:sym typeface="Avenir"/>
              </a:rPr>
              <a:t>he consequences for being caught using steroids is a </a:t>
            </a:r>
            <a:endParaRPr b="1" i="0" u="none">
              <a:solidFill>
                <a:srgbClr val="FF0000"/>
              </a:solidFill>
              <a:latin typeface="Avenir"/>
              <a:ea typeface="Avenir"/>
              <a:cs typeface="Avenir"/>
              <a:sym typeface="Avenir"/>
            </a:endParaRPr>
          </a:p>
          <a:p>
            <a:pPr marL="0" marR="0" lvl="0" indent="0" algn="ctr" rtl="0">
              <a:lnSpc>
                <a:spcPct val="115000"/>
              </a:lnSpc>
              <a:spcBef>
                <a:spcPts val="0"/>
              </a:spcBef>
              <a:spcAft>
                <a:spcPts val="0"/>
              </a:spcAft>
              <a:buNone/>
            </a:pPr>
            <a:r>
              <a:rPr lang="en-US" b="1" i="0" u="sng">
                <a:solidFill>
                  <a:srgbClr val="FF0000"/>
                </a:solidFill>
                <a:latin typeface="Avenir"/>
                <a:ea typeface="Avenir"/>
                <a:cs typeface="Avenir"/>
                <a:sym typeface="Avenir"/>
              </a:rPr>
              <a:t>2</a:t>
            </a:r>
            <a:r>
              <a:rPr lang="en-US" b="1" u="sng">
                <a:solidFill>
                  <a:srgbClr val="FF0000"/>
                </a:solidFill>
                <a:latin typeface="Avenir"/>
                <a:ea typeface="Avenir"/>
                <a:cs typeface="Avenir"/>
                <a:sym typeface="Avenir"/>
              </a:rPr>
              <a:t>-</a:t>
            </a:r>
            <a:r>
              <a:rPr lang="en-US" b="1" i="0" u="sng">
                <a:solidFill>
                  <a:srgbClr val="FF0000"/>
                </a:solidFill>
                <a:latin typeface="Avenir"/>
                <a:ea typeface="Avenir"/>
                <a:cs typeface="Avenir"/>
                <a:sym typeface="Avenir"/>
              </a:rPr>
              <a:t>year disqualification </a:t>
            </a:r>
            <a:endParaRPr b="1" i="0" u="sng">
              <a:solidFill>
                <a:srgbClr val="FF0000"/>
              </a:solidFill>
              <a:latin typeface="Avenir"/>
              <a:ea typeface="Avenir"/>
              <a:cs typeface="Avenir"/>
              <a:sym typeface="Avenir"/>
            </a:endParaRPr>
          </a:p>
          <a:p>
            <a:pPr marL="0" marR="0" lvl="0" indent="0" algn="ctr" rtl="0">
              <a:lnSpc>
                <a:spcPct val="115000"/>
              </a:lnSpc>
              <a:spcBef>
                <a:spcPts val="0"/>
              </a:spcBef>
              <a:spcAft>
                <a:spcPts val="0"/>
              </a:spcAft>
              <a:buNone/>
            </a:pPr>
            <a:r>
              <a:rPr lang="en-US" b="1" i="0" u="sng">
                <a:solidFill>
                  <a:srgbClr val="FF0000"/>
                </a:solidFill>
                <a:latin typeface="Avenir"/>
                <a:ea typeface="Avenir"/>
                <a:cs typeface="Avenir"/>
                <a:sym typeface="Avenir"/>
              </a:rPr>
              <a:t>from sports</a:t>
            </a:r>
            <a:r>
              <a:rPr lang="en-US" b="1" i="0" u="none">
                <a:solidFill>
                  <a:srgbClr val="FF0000"/>
                </a:solidFill>
                <a:latin typeface="Avenir"/>
                <a:ea typeface="Avenir"/>
                <a:cs typeface="Avenir"/>
                <a:sym typeface="Avenir"/>
              </a:rPr>
              <a:t>. </a:t>
            </a:r>
            <a:endParaRPr b="1" i="0" u="none">
              <a:solidFill>
                <a:srgbClr val="FF0000"/>
              </a:solidFill>
              <a:latin typeface="Avenir"/>
              <a:ea typeface="Avenir"/>
              <a:cs typeface="Avenir"/>
              <a:sym typeface="Avenir"/>
            </a:endParaRPr>
          </a:p>
          <a:p>
            <a:pPr marL="0" marR="0" lvl="0" indent="0" algn="ctr" rtl="0">
              <a:lnSpc>
                <a:spcPct val="115000"/>
              </a:lnSpc>
              <a:spcBef>
                <a:spcPts val="0"/>
              </a:spcBef>
              <a:spcAft>
                <a:spcPts val="0"/>
              </a:spcAft>
              <a:buNone/>
            </a:pPr>
            <a:r>
              <a:rPr lang="en-US" b="1">
                <a:solidFill>
                  <a:srgbClr val="FF0000"/>
                </a:solidFill>
                <a:latin typeface="Avenir"/>
                <a:ea typeface="Avenir"/>
                <a:cs typeface="Avenir"/>
                <a:sym typeface="Avenir"/>
              </a:rPr>
              <a:t>This is a </a:t>
            </a:r>
            <a:r>
              <a:rPr lang="en-US" b="1" i="0" u="none">
                <a:solidFill>
                  <a:srgbClr val="FF0000"/>
                </a:solidFill>
                <a:latin typeface="Avenir"/>
                <a:ea typeface="Avenir"/>
                <a:cs typeface="Avenir"/>
                <a:sym typeface="Avenir"/>
              </a:rPr>
              <a:t>VA state law, so it </a:t>
            </a:r>
            <a:r>
              <a:rPr lang="en-US" sz="1800" b="1" i="0" u="none" strike="noStrike" cap="none">
                <a:solidFill>
                  <a:srgbClr val="FF0000"/>
                </a:solidFill>
                <a:latin typeface="Avenir"/>
                <a:ea typeface="Avenir"/>
                <a:cs typeface="Avenir"/>
                <a:sym typeface="Avenir"/>
              </a:rPr>
              <a:t> also applies to Universities</a:t>
            </a:r>
            <a:endParaRPr sz="1800" b="1">
              <a:solidFill>
                <a:srgbClr val="FF0000"/>
              </a:solidFill>
              <a:latin typeface="Avenir"/>
              <a:ea typeface="Avenir"/>
              <a:cs typeface="Avenir"/>
              <a:sym typeface="Avenir"/>
            </a:endParaRPr>
          </a:p>
        </p:txBody>
      </p:sp>
      <p:pic>
        <p:nvPicPr>
          <p:cNvPr id="228" name="Google Shape;228;p34"/>
          <p:cNvPicPr preferRelativeResize="0"/>
          <p:nvPr/>
        </p:nvPicPr>
        <p:blipFill>
          <a:blip r:embed="rId3">
            <a:alphaModFix/>
          </a:blip>
          <a:stretch>
            <a:fillRect/>
          </a:stretch>
        </p:blipFill>
        <p:spPr>
          <a:xfrm>
            <a:off x="280175" y="1184975"/>
            <a:ext cx="5378026" cy="54144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4400"/>
              <a:buFont typeface="Garamond"/>
              <a:buNone/>
            </a:pPr>
            <a:r>
              <a:rPr lang="en-US" sz="4400" b="1" i="0" u="none" strike="noStrike" cap="none">
                <a:solidFill>
                  <a:srgbClr val="FFFFFF"/>
                </a:solidFill>
                <a:latin typeface="Garamond"/>
                <a:ea typeface="Garamond"/>
                <a:cs typeface="Garamond"/>
                <a:sym typeface="Garamond"/>
              </a:rPr>
              <a:t>Universal Hygiene</a:t>
            </a:r>
            <a:endParaRPr>
              <a:solidFill>
                <a:srgbClr val="FFFFFF"/>
              </a:solidFill>
            </a:endParaRPr>
          </a:p>
        </p:txBody>
      </p:sp>
      <p:sp>
        <p:nvSpPr>
          <p:cNvPr id="234" name="Google Shape;234;p35"/>
          <p:cNvSpPr txBox="1">
            <a:spLocks noGrp="1"/>
          </p:cNvSpPr>
          <p:nvPr>
            <p:ph type="body" idx="4294967295"/>
          </p:nvPr>
        </p:nvSpPr>
        <p:spPr>
          <a:xfrm>
            <a:off x="457200" y="1676400"/>
            <a:ext cx="8229600" cy="4526100"/>
          </a:xfrm>
          <a:prstGeom prst="rect">
            <a:avLst/>
          </a:prstGeom>
          <a:noFill/>
          <a:ln>
            <a:noFill/>
          </a:ln>
        </p:spPr>
        <p:txBody>
          <a:bodyPr spcFirstLastPara="1" wrap="square" lIns="91425" tIns="45700" rIns="91425" bIns="45700" anchor="t" anchorCtr="0">
            <a:noAutofit/>
          </a:bodyPr>
          <a:lstStyle/>
          <a:p>
            <a:pPr marL="342900" marR="0" lvl="0" indent="-353060" algn="l" rtl="0">
              <a:lnSpc>
                <a:spcPct val="150000"/>
              </a:lnSpc>
              <a:spcBef>
                <a:spcPts val="0"/>
              </a:spcBef>
              <a:spcAft>
                <a:spcPts val="0"/>
              </a:spcAft>
              <a:buClr>
                <a:srgbClr val="FFFFFF"/>
              </a:buClr>
              <a:buSzPts val="2400"/>
              <a:buFont typeface="Avenir"/>
              <a:buChar char="●"/>
            </a:pPr>
            <a:r>
              <a:rPr lang="en-US" sz="2400" i="0" u="none" dirty="0">
                <a:solidFill>
                  <a:srgbClr val="FFFFFF"/>
                </a:solidFill>
                <a:latin typeface="Avenir"/>
                <a:ea typeface="Avenir"/>
                <a:cs typeface="Avenir"/>
                <a:sym typeface="Avenir"/>
              </a:rPr>
              <a:t>Clean clothes and equipment daily</a:t>
            </a:r>
            <a:endParaRPr sz="2400" dirty="0">
              <a:solidFill>
                <a:srgbClr val="FFFFFF"/>
              </a:solidFill>
              <a:latin typeface="Avenir"/>
              <a:ea typeface="Avenir"/>
              <a:cs typeface="Avenir"/>
              <a:sym typeface="Avenir"/>
            </a:endParaRPr>
          </a:p>
          <a:p>
            <a:pPr marL="342900" marR="0" lvl="0" indent="-353060" algn="l" rtl="0">
              <a:lnSpc>
                <a:spcPct val="150000"/>
              </a:lnSpc>
              <a:spcBef>
                <a:spcPts val="640"/>
              </a:spcBef>
              <a:spcAft>
                <a:spcPts val="0"/>
              </a:spcAft>
              <a:buClr>
                <a:srgbClr val="FFFFFF"/>
              </a:buClr>
              <a:buSzPts val="2400"/>
              <a:buFont typeface="Avenir"/>
              <a:buChar char="●"/>
            </a:pPr>
            <a:r>
              <a:rPr lang="en-US" sz="2400" i="0" u="none" dirty="0">
                <a:solidFill>
                  <a:srgbClr val="FFFFFF"/>
                </a:solidFill>
                <a:latin typeface="Avenir"/>
                <a:ea typeface="Avenir"/>
                <a:cs typeface="Avenir"/>
                <a:sym typeface="Avenir"/>
              </a:rPr>
              <a:t>Shower after all practices/competitions</a:t>
            </a:r>
            <a:endParaRPr sz="2400" dirty="0">
              <a:solidFill>
                <a:srgbClr val="FFFFFF"/>
              </a:solidFill>
              <a:latin typeface="Avenir"/>
              <a:ea typeface="Avenir"/>
              <a:cs typeface="Avenir"/>
              <a:sym typeface="Avenir"/>
            </a:endParaRPr>
          </a:p>
          <a:p>
            <a:pPr marL="342900" marR="0" lvl="0" indent="-353060" algn="l" rtl="0">
              <a:lnSpc>
                <a:spcPct val="150000"/>
              </a:lnSpc>
              <a:spcBef>
                <a:spcPts val="640"/>
              </a:spcBef>
              <a:spcAft>
                <a:spcPts val="0"/>
              </a:spcAft>
              <a:buClr>
                <a:srgbClr val="FFFFFF"/>
              </a:buClr>
              <a:buSzPts val="2400"/>
              <a:buFont typeface="Avenir"/>
              <a:buChar char="●"/>
            </a:pPr>
            <a:r>
              <a:rPr lang="en-US" sz="2400" dirty="0">
                <a:solidFill>
                  <a:srgbClr val="FFFFFF"/>
                </a:solidFill>
                <a:latin typeface="Avenir"/>
                <a:ea typeface="Avenir"/>
                <a:cs typeface="Avenir"/>
                <a:sym typeface="Avenir"/>
              </a:rPr>
              <a:t>Assure p</a:t>
            </a:r>
            <a:r>
              <a:rPr lang="en-US" sz="2400" i="0" u="none" dirty="0">
                <a:solidFill>
                  <a:srgbClr val="FFFFFF"/>
                </a:solidFill>
                <a:latin typeface="Avenir"/>
                <a:ea typeface="Avenir"/>
                <a:cs typeface="Avenir"/>
                <a:sym typeface="Avenir"/>
              </a:rPr>
              <a:t>roper use of water bottles and cleaning them daily</a:t>
            </a:r>
            <a:endParaRPr sz="2400" i="0" u="none" dirty="0">
              <a:solidFill>
                <a:srgbClr val="FFFFFF"/>
              </a:solidFill>
              <a:latin typeface="Avenir"/>
              <a:ea typeface="Avenir"/>
              <a:cs typeface="Avenir"/>
              <a:sym typeface="Avenir"/>
            </a:endParaRPr>
          </a:p>
          <a:p>
            <a:pPr marL="457200" marR="0" lvl="0" indent="0" algn="l" rtl="0">
              <a:lnSpc>
                <a:spcPct val="150000"/>
              </a:lnSpc>
              <a:spcBef>
                <a:spcPts val="640"/>
              </a:spcBef>
              <a:spcAft>
                <a:spcPts val="0"/>
              </a:spcAft>
              <a:buNone/>
            </a:pPr>
            <a:endParaRPr sz="2400" dirty="0">
              <a:solidFill>
                <a:srgbClr val="FFFFFF"/>
              </a:solidFill>
              <a:latin typeface="Avenir"/>
              <a:ea typeface="Avenir"/>
              <a:cs typeface="Avenir"/>
              <a:sym typeface="Avenir"/>
            </a:endParaRPr>
          </a:p>
          <a:p>
            <a:pPr marL="457200" marR="0" lvl="0" indent="0" algn="ctr" rtl="0">
              <a:lnSpc>
                <a:spcPct val="150000"/>
              </a:lnSpc>
              <a:spcBef>
                <a:spcPts val="640"/>
              </a:spcBef>
              <a:spcAft>
                <a:spcPts val="0"/>
              </a:spcAft>
              <a:buNone/>
            </a:pPr>
            <a:r>
              <a:rPr lang="en-US" sz="2400" i="0" u="none" dirty="0">
                <a:solidFill>
                  <a:srgbClr val="FFFF00"/>
                </a:solidFill>
                <a:latin typeface="Avenir"/>
                <a:ea typeface="Avenir"/>
                <a:cs typeface="Avenir"/>
                <a:sym typeface="Avenir"/>
              </a:rPr>
              <a:t>Encouraging these practices are essential to minimizing the risk of </a:t>
            </a:r>
            <a:r>
              <a:rPr lang="en-US" sz="2400" dirty="0">
                <a:solidFill>
                  <a:srgbClr val="FFFF00"/>
                </a:solidFill>
                <a:latin typeface="Avenir"/>
                <a:ea typeface="Avenir"/>
                <a:cs typeface="Avenir"/>
                <a:sym typeface="Avenir"/>
              </a:rPr>
              <a:t>communicable </a:t>
            </a:r>
            <a:r>
              <a:rPr lang="en-US" sz="2400" i="0" u="none" dirty="0">
                <a:solidFill>
                  <a:srgbClr val="FFFF00"/>
                </a:solidFill>
                <a:latin typeface="Avenir"/>
                <a:ea typeface="Avenir"/>
                <a:cs typeface="Avenir"/>
                <a:sym typeface="Avenir"/>
              </a:rPr>
              <a:t>diseases including </a:t>
            </a:r>
            <a:endParaRPr sz="2400" i="0" u="none" dirty="0">
              <a:solidFill>
                <a:srgbClr val="FFFF00"/>
              </a:solidFill>
              <a:latin typeface="Avenir"/>
              <a:ea typeface="Avenir"/>
              <a:cs typeface="Avenir"/>
              <a:sym typeface="Avenir"/>
            </a:endParaRPr>
          </a:p>
          <a:p>
            <a:pPr marL="457200" marR="0" lvl="0" indent="0" algn="ctr" rtl="0">
              <a:lnSpc>
                <a:spcPct val="150000"/>
              </a:lnSpc>
              <a:spcBef>
                <a:spcPts val="640"/>
              </a:spcBef>
              <a:spcAft>
                <a:spcPts val="0"/>
              </a:spcAft>
              <a:buNone/>
            </a:pPr>
            <a:r>
              <a:rPr lang="en-US" sz="2400" i="0" u="none" dirty="0">
                <a:solidFill>
                  <a:srgbClr val="FFFF00"/>
                </a:solidFill>
                <a:latin typeface="Avenir"/>
                <a:ea typeface="Avenir"/>
                <a:cs typeface="Avenir"/>
                <a:sym typeface="Avenir"/>
              </a:rPr>
              <a:t>MRSA and COVID-19</a:t>
            </a:r>
            <a:endParaRPr sz="2400" i="0" u="none" dirty="0">
              <a:solidFill>
                <a:srgbClr val="FFFF00"/>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subTitle" idx="4294967295"/>
          </p:nvPr>
        </p:nvSpPr>
        <p:spPr>
          <a:xfrm>
            <a:off x="609600" y="1244225"/>
            <a:ext cx="8001000" cy="53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i="0" u="none" dirty="0">
                <a:solidFill>
                  <a:srgbClr val="FFFFFF"/>
                </a:solidFill>
                <a:latin typeface="Avenir"/>
                <a:ea typeface="Avenir"/>
                <a:cs typeface="Avenir"/>
                <a:sym typeface="Avenir"/>
              </a:rPr>
              <a:t>Prevention is Key!</a:t>
            </a:r>
            <a:endParaRPr sz="2400" i="0" u="none" dirty="0">
              <a:solidFill>
                <a:srgbClr val="FFFFFF"/>
              </a:solidFill>
              <a:latin typeface="Avenir"/>
              <a:ea typeface="Avenir"/>
              <a:cs typeface="Avenir"/>
              <a:sym typeface="Avenir"/>
            </a:endParaRPr>
          </a:p>
          <a:p>
            <a:pPr marL="0" marR="0" lvl="0" indent="0" algn="ctr" rtl="0">
              <a:lnSpc>
                <a:spcPct val="100000"/>
              </a:lnSpc>
              <a:spcBef>
                <a:spcPts val="0"/>
              </a:spcBef>
              <a:spcAft>
                <a:spcPts val="0"/>
              </a:spcAft>
              <a:buNone/>
            </a:pPr>
            <a:endParaRPr sz="2400" dirty="0">
              <a:solidFill>
                <a:srgbClr val="FFFFFF"/>
              </a:solidFill>
              <a:latin typeface="Avenir"/>
              <a:ea typeface="Avenir"/>
              <a:cs typeface="Avenir"/>
              <a:sym typeface="Avenir"/>
            </a:endParaRPr>
          </a:p>
          <a:p>
            <a:pPr marL="0" marR="0" lvl="0" indent="457200" algn="l" rtl="0">
              <a:lnSpc>
                <a:spcPct val="100000"/>
              </a:lnSpc>
              <a:spcBef>
                <a:spcPts val="560"/>
              </a:spcBef>
              <a:spcAft>
                <a:spcPts val="0"/>
              </a:spcAft>
              <a:buNone/>
            </a:pPr>
            <a:r>
              <a:rPr lang="en-US" sz="2400" i="0" u="none" strike="noStrike" cap="none" dirty="0">
                <a:solidFill>
                  <a:srgbClr val="FFFFFF"/>
                </a:solidFill>
                <a:latin typeface="Avenir"/>
                <a:ea typeface="Avenir"/>
                <a:cs typeface="Avenir"/>
                <a:sym typeface="Avenir"/>
              </a:rPr>
              <a:t>Athletes should:</a:t>
            </a:r>
            <a:endParaRPr sz="2400" dirty="0">
              <a:solidFill>
                <a:srgbClr val="FFFFFF"/>
              </a:solidFill>
              <a:latin typeface="Avenir"/>
              <a:ea typeface="Avenir"/>
              <a:cs typeface="Avenir"/>
              <a:sym typeface="Avenir"/>
            </a:endParaRPr>
          </a:p>
          <a:p>
            <a:pPr marL="1143000" marR="0" lvl="2" indent="-274319" algn="l" rtl="0">
              <a:lnSpc>
                <a:spcPct val="100000"/>
              </a:lnSpc>
              <a:spcBef>
                <a:spcPts val="480"/>
              </a:spcBef>
              <a:spcAft>
                <a:spcPts val="0"/>
              </a:spcAft>
              <a:buClr>
                <a:srgbClr val="FFFFFF"/>
              </a:buClr>
              <a:buSzPts val="2400"/>
              <a:buFont typeface="Avenir"/>
              <a:buChar char="•"/>
            </a:pPr>
            <a:r>
              <a:rPr lang="en-US" sz="2400" i="0" u="none" strike="noStrike" cap="none" dirty="0">
                <a:solidFill>
                  <a:srgbClr val="FFFFFF"/>
                </a:solidFill>
                <a:latin typeface="Avenir"/>
                <a:ea typeface="Avenir"/>
                <a:cs typeface="Avenir"/>
                <a:sym typeface="Avenir"/>
              </a:rPr>
              <a:t>Shower immediately after practice</a:t>
            </a:r>
            <a:endParaRPr sz="2400" dirty="0">
              <a:solidFill>
                <a:srgbClr val="FFFFFF"/>
              </a:solidFill>
              <a:latin typeface="Avenir"/>
              <a:ea typeface="Avenir"/>
              <a:cs typeface="Avenir"/>
              <a:sym typeface="Avenir"/>
            </a:endParaRPr>
          </a:p>
          <a:p>
            <a:pPr marL="1143000" marR="0" lvl="2" indent="-274319" algn="l" rtl="0">
              <a:lnSpc>
                <a:spcPct val="100000"/>
              </a:lnSpc>
              <a:spcBef>
                <a:spcPts val="480"/>
              </a:spcBef>
              <a:spcAft>
                <a:spcPts val="0"/>
              </a:spcAft>
              <a:buClr>
                <a:srgbClr val="FFFFFF"/>
              </a:buClr>
              <a:buSzPts val="2400"/>
              <a:buFont typeface="Avenir"/>
              <a:buChar char="•"/>
            </a:pPr>
            <a:r>
              <a:rPr lang="en-US" sz="2400" i="0" u="none" strike="noStrike" cap="none" dirty="0">
                <a:solidFill>
                  <a:srgbClr val="FFFFFF"/>
                </a:solidFill>
                <a:latin typeface="Avenir"/>
                <a:ea typeface="Avenir"/>
                <a:cs typeface="Avenir"/>
                <a:sym typeface="Avenir"/>
              </a:rPr>
              <a:t>Wash Hands often</a:t>
            </a:r>
            <a:endParaRPr sz="2400" dirty="0">
              <a:solidFill>
                <a:srgbClr val="FFFFFF"/>
              </a:solidFill>
              <a:latin typeface="Avenir"/>
              <a:ea typeface="Avenir"/>
              <a:cs typeface="Avenir"/>
              <a:sym typeface="Avenir"/>
            </a:endParaRPr>
          </a:p>
          <a:p>
            <a:pPr marL="1143000" marR="0" lvl="2" indent="-274319" algn="l" rtl="0">
              <a:lnSpc>
                <a:spcPct val="100000"/>
              </a:lnSpc>
              <a:spcBef>
                <a:spcPts val="480"/>
              </a:spcBef>
              <a:spcAft>
                <a:spcPts val="0"/>
              </a:spcAft>
              <a:buClr>
                <a:srgbClr val="FFFFFF"/>
              </a:buClr>
              <a:buSzPts val="2400"/>
              <a:buFont typeface="Avenir"/>
              <a:buChar char="•"/>
            </a:pPr>
            <a:r>
              <a:rPr lang="en-US" sz="2400" i="0" u="none" strike="noStrike" cap="none" dirty="0">
                <a:solidFill>
                  <a:srgbClr val="FFFFFF"/>
                </a:solidFill>
                <a:latin typeface="Avenir"/>
                <a:ea typeface="Avenir"/>
                <a:cs typeface="Avenir"/>
                <a:sym typeface="Avenir"/>
              </a:rPr>
              <a:t>Not share water bottles, clothing or personal </a:t>
            </a:r>
            <a:r>
              <a:rPr lang="en-US" sz="2400" dirty="0">
                <a:solidFill>
                  <a:srgbClr val="FFFFFF"/>
                </a:solidFill>
                <a:latin typeface="Avenir"/>
                <a:ea typeface="Avenir"/>
                <a:cs typeface="Avenir"/>
                <a:sym typeface="Avenir"/>
              </a:rPr>
              <a:t>hygiene items</a:t>
            </a:r>
            <a:endParaRPr sz="2400" dirty="0">
              <a:solidFill>
                <a:srgbClr val="FFFFFF"/>
              </a:solidFill>
              <a:latin typeface="Avenir"/>
              <a:ea typeface="Avenir"/>
              <a:cs typeface="Avenir"/>
              <a:sym typeface="Avenir"/>
            </a:endParaRPr>
          </a:p>
          <a:p>
            <a:pPr marL="1143000" marR="0" lvl="2" indent="-274319" algn="l" rtl="0">
              <a:lnSpc>
                <a:spcPct val="100000"/>
              </a:lnSpc>
              <a:spcBef>
                <a:spcPts val="480"/>
              </a:spcBef>
              <a:spcAft>
                <a:spcPts val="0"/>
              </a:spcAft>
              <a:buClr>
                <a:srgbClr val="FFFFFF"/>
              </a:buClr>
              <a:buSzPts val="2400"/>
              <a:buFont typeface="Avenir"/>
              <a:buChar char="•"/>
            </a:pPr>
            <a:r>
              <a:rPr lang="en-US" sz="2400" i="0" u="none" strike="noStrike" cap="none" dirty="0">
                <a:solidFill>
                  <a:srgbClr val="FFFFFF"/>
                </a:solidFill>
                <a:latin typeface="Avenir"/>
                <a:ea typeface="Avenir"/>
                <a:cs typeface="Avenir"/>
                <a:sym typeface="Avenir"/>
              </a:rPr>
              <a:t>Hydrate and get plenty of rest</a:t>
            </a:r>
            <a:endParaRPr sz="2400" dirty="0">
              <a:solidFill>
                <a:srgbClr val="FFFFFF"/>
              </a:solidFill>
              <a:latin typeface="Avenir"/>
              <a:ea typeface="Avenir"/>
              <a:cs typeface="Avenir"/>
              <a:sym typeface="Avenir"/>
            </a:endParaRPr>
          </a:p>
          <a:p>
            <a:pPr marL="1143000" marR="0" lvl="2" indent="-228600" algn="l" rtl="0">
              <a:lnSpc>
                <a:spcPct val="100000"/>
              </a:lnSpc>
              <a:spcBef>
                <a:spcPts val="480"/>
              </a:spcBef>
              <a:spcAft>
                <a:spcPts val="0"/>
              </a:spcAft>
              <a:buClr>
                <a:schemeClr val="dk2"/>
              </a:buClr>
              <a:buSzPts val="1680"/>
              <a:buFont typeface="Noto Sans Symbols"/>
              <a:buNone/>
            </a:pPr>
            <a:endParaRPr sz="1800" i="0" u="none" strike="noStrike" cap="none" dirty="0">
              <a:solidFill>
                <a:srgbClr val="FFC000"/>
              </a:solidFill>
              <a:latin typeface="Avenir"/>
              <a:ea typeface="Avenir"/>
              <a:cs typeface="Avenir"/>
              <a:sym typeface="Avenir"/>
            </a:endParaRPr>
          </a:p>
          <a:p>
            <a:pPr marL="0" marR="0" lvl="2" indent="0" algn="ctr" rtl="0">
              <a:lnSpc>
                <a:spcPct val="100000"/>
              </a:lnSpc>
              <a:spcBef>
                <a:spcPts val="480"/>
              </a:spcBef>
              <a:spcAft>
                <a:spcPts val="0"/>
              </a:spcAft>
              <a:buClr>
                <a:schemeClr val="dk2"/>
              </a:buClr>
              <a:buSzPts val="1680"/>
              <a:buFont typeface="Noto Sans Symbols"/>
              <a:buNone/>
            </a:pPr>
            <a:r>
              <a:rPr lang="en-US" sz="2400" i="0" u="none" strike="noStrike" cap="none" dirty="0">
                <a:solidFill>
                  <a:srgbClr val="FFFF00"/>
                </a:solidFill>
                <a:latin typeface="Avenir"/>
                <a:ea typeface="Avenir"/>
                <a:cs typeface="Avenir"/>
                <a:sym typeface="Avenir"/>
              </a:rPr>
              <a:t>If your athlete has a rapid onset of: fever, sore throat,</a:t>
            </a:r>
            <a:r>
              <a:rPr lang="en-US" sz="2400" dirty="0">
                <a:solidFill>
                  <a:srgbClr val="FFFF00"/>
                </a:solidFill>
                <a:latin typeface="Avenir"/>
                <a:ea typeface="Avenir"/>
                <a:cs typeface="Avenir"/>
                <a:sym typeface="Avenir"/>
              </a:rPr>
              <a:t> </a:t>
            </a:r>
            <a:r>
              <a:rPr lang="en-US" sz="2400" i="0" u="none" strike="noStrike" cap="none" dirty="0">
                <a:solidFill>
                  <a:srgbClr val="FFFF00"/>
                </a:solidFill>
                <a:latin typeface="Avenir"/>
                <a:ea typeface="Avenir"/>
                <a:cs typeface="Avenir"/>
                <a:sym typeface="Avenir"/>
              </a:rPr>
              <a:t>chest congestion, and or body aches; they should </a:t>
            </a:r>
            <a:endParaRPr sz="2400" i="0" u="none" strike="noStrike" cap="none" dirty="0">
              <a:solidFill>
                <a:srgbClr val="FFFF00"/>
              </a:solidFill>
              <a:latin typeface="Avenir"/>
              <a:ea typeface="Avenir"/>
              <a:cs typeface="Avenir"/>
              <a:sym typeface="Avenir"/>
            </a:endParaRPr>
          </a:p>
          <a:p>
            <a:pPr marL="0" marR="0" lvl="2" indent="0" algn="ctr" rtl="0">
              <a:lnSpc>
                <a:spcPct val="100000"/>
              </a:lnSpc>
              <a:spcBef>
                <a:spcPts val="480"/>
              </a:spcBef>
              <a:spcAft>
                <a:spcPts val="0"/>
              </a:spcAft>
              <a:buClr>
                <a:schemeClr val="dk2"/>
              </a:buClr>
              <a:buSzPts val="1680"/>
              <a:buFont typeface="Noto Sans Symbols"/>
              <a:buNone/>
            </a:pPr>
            <a:r>
              <a:rPr lang="en-US" sz="2400" i="0" u="none" strike="noStrike" cap="none" dirty="0">
                <a:solidFill>
                  <a:srgbClr val="FFFF00"/>
                </a:solidFill>
                <a:latin typeface="Avenir"/>
                <a:ea typeface="Avenir"/>
                <a:cs typeface="Avenir"/>
                <a:sym typeface="Avenir"/>
              </a:rPr>
              <a:t>stay home and see their family physician.</a:t>
            </a:r>
            <a:endParaRPr sz="2400" dirty="0">
              <a:solidFill>
                <a:srgbClr val="FFFF00"/>
              </a:solidFill>
              <a:latin typeface="Avenir"/>
              <a:ea typeface="Avenir"/>
              <a:cs typeface="Avenir"/>
              <a:sym typeface="Avenir"/>
            </a:endParaRPr>
          </a:p>
        </p:txBody>
      </p:sp>
      <p:sp>
        <p:nvSpPr>
          <p:cNvPr id="240" name="Google Shape;240;p36"/>
          <p:cNvSpPr txBox="1">
            <a:spLocks noGrp="1"/>
          </p:cNvSpPr>
          <p:nvPr>
            <p:ph type="ctrTitle" idx="4294967295"/>
          </p:nvPr>
        </p:nvSpPr>
        <p:spPr>
          <a:xfrm>
            <a:off x="814350" y="158051"/>
            <a:ext cx="7515300" cy="916800"/>
          </a:xfrm>
          <a:prstGeom prst="rect">
            <a:avLst/>
          </a:prstGeom>
          <a:noFill/>
          <a:ln>
            <a:noFill/>
          </a:ln>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FFC000"/>
              </a:buClr>
              <a:buSzPts val="7200"/>
              <a:buFont typeface="Garamond"/>
              <a:buNone/>
            </a:pPr>
            <a:r>
              <a:rPr lang="en-US" sz="4400" b="1">
                <a:solidFill>
                  <a:srgbClr val="FFFFFF"/>
                </a:solidFill>
                <a:latin typeface="Garamond"/>
                <a:ea typeface="Garamond"/>
                <a:cs typeface="Garamond"/>
                <a:sym typeface="Garamond"/>
              </a:rPr>
              <a:t>Communicable Illnesses</a:t>
            </a:r>
            <a:endParaRPr sz="44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idx="4294967295"/>
          </p:nvPr>
        </p:nvSpPr>
        <p:spPr>
          <a:xfrm>
            <a:off x="457200" y="710975"/>
            <a:ext cx="8229600" cy="459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Concussion Education Review</a:t>
            </a:r>
            <a:endParaRPr sz="140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2800"/>
              <a:buFont typeface="Garamond"/>
              <a:buNone/>
            </a:pPr>
            <a:endParaRPr sz="4400" b="1">
              <a:solidFill>
                <a:srgbClr val="FFFFFF"/>
              </a:solidFill>
              <a:latin typeface="Garamond"/>
              <a:ea typeface="Garamond"/>
              <a:cs typeface="Garamond"/>
              <a:sym typeface="Garamond"/>
            </a:endParaRPr>
          </a:p>
        </p:txBody>
      </p:sp>
      <p:sp>
        <p:nvSpPr>
          <p:cNvPr id="264" name="Google Shape;264;p40"/>
          <p:cNvSpPr txBox="1">
            <a:spLocks noGrp="1"/>
          </p:cNvSpPr>
          <p:nvPr>
            <p:ph type="body" idx="4294967295"/>
          </p:nvPr>
        </p:nvSpPr>
        <p:spPr>
          <a:xfrm>
            <a:off x="457200" y="1378000"/>
            <a:ext cx="8229600" cy="4526100"/>
          </a:xfrm>
          <a:prstGeom prst="rect">
            <a:avLst/>
          </a:prstGeom>
          <a:noFill/>
          <a:ln>
            <a:noFill/>
          </a:ln>
        </p:spPr>
        <p:txBody>
          <a:bodyPr spcFirstLastPara="1" wrap="square" lIns="91425" tIns="45700" rIns="91425" bIns="45700" anchor="t" anchorCtr="0">
            <a:noAutofit/>
          </a:bodyPr>
          <a:lstStyle/>
          <a:p>
            <a:pPr marL="342900" lvl="0" indent="-368300" algn="l" rtl="0">
              <a:lnSpc>
                <a:spcPct val="100000"/>
              </a:lnSpc>
              <a:spcBef>
                <a:spcPts val="0"/>
              </a:spcBef>
              <a:spcAft>
                <a:spcPts val="0"/>
              </a:spcAft>
              <a:buClr>
                <a:srgbClr val="FFFFFF"/>
              </a:buClr>
              <a:buSzPts val="2400"/>
              <a:buFont typeface="Arial"/>
              <a:buChar char="•"/>
            </a:pPr>
            <a:r>
              <a:rPr lang="en-US" sz="2400">
                <a:solidFill>
                  <a:srgbClr val="FFFFFF"/>
                </a:solidFill>
                <a:latin typeface="Avenir"/>
                <a:ea typeface="Avenir"/>
                <a:cs typeface="Avenir"/>
                <a:sym typeface="Avenir"/>
              </a:rPr>
              <a:t>May be caused by a direct blow to the head, face, neck or elsewhere on the body</a:t>
            </a:r>
            <a:endParaRPr sz="2400">
              <a:solidFill>
                <a:srgbClr val="FFFFFF"/>
              </a:solidFill>
              <a:latin typeface="Avenir"/>
              <a:ea typeface="Avenir"/>
              <a:cs typeface="Avenir"/>
              <a:sym typeface="Avenir"/>
            </a:endParaRPr>
          </a:p>
          <a:p>
            <a:pPr marL="342900" lvl="0" indent="-368300" algn="l" rtl="0">
              <a:lnSpc>
                <a:spcPct val="100000"/>
              </a:lnSpc>
              <a:spcBef>
                <a:spcPts val="1200"/>
              </a:spcBef>
              <a:spcAft>
                <a:spcPts val="0"/>
              </a:spcAft>
              <a:buClr>
                <a:srgbClr val="FFFFFF"/>
              </a:buClr>
              <a:buSzPts val="2400"/>
              <a:buFont typeface="Arial"/>
              <a:buChar char="•"/>
            </a:pPr>
            <a:r>
              <a:rPr lang="en-US" sz="2400">
                <a:solidFill>
                  <a:srgbClr val="FFFFFF"/>
                </a:solidFill>
                <a:latin typeface="Avenir"/>
                <a:ea typeface="Avenir"/>
                <a:cs typeface="Avenir"/>
                <a:sym typeface="Avenir"/>
              </a:rPr>
              <a:t>Concussion is not usually associated with structural damage to the brain; Routine imaging (CT scans, MRIs, x-rays) likely normal</a:t>
            </a:r>
            <a:endParaRPr sz="2400">
              <a:solidFill>
                <a:srgbClr val="FFFFFF"/>
              </a:solidFill>
              <a:latin typeface="Avenir"/>
              <a:ea typeface="Avenir"/>
              <a:cs typeface="Avenir"/>
              <a:sym typeface="Avenir"/>
            </a:endParaRPr>
          </a:p>
          <a:p>
            <a:pPr marL="342900" lvl="0" indent="-368300" algn="l" rtl="0">
              <a:lnSpc>
                <a:spcPct val="100000"/>
              </a:lnSpc>
              <a:spcBef>
                <a:spcPts val="1200"/>
              </a:spcBef>
              <a:spcAft>
                <a:spcPts val="0"/>
              </a:spcAft>
              <a:buClr>
                <a:srgbClr val="FFFFFF"/>
              </a:buClr>
              <a:buSzPts val="2400"/>
              <a:buFont typeface="Arial"/>
              <a:buChar char="•"/>
            </a:pPr>
            <a:r>
              <a:rPr lang="en-US" sz="2400">
                <a:solidFill>
                  <a:srgbClr val="FFFFFF"/>
                </a:solidFill>
                <a:latin typeface="Avenir"/>
                <a:ea typeface="Avenir"/>
                <a:cs typeface="Avenir"/>
                <a:sym typeface="Avenir"/>
              </a:rPr>
              <a:t>Typically features rapid onset of symptoms that may evolve over minutes, hours or days</a:t>
            </a:r>
            <a:endParaRPr sz="2400">
              <a:solidFill>
                <a:srgbClr val="FFFFFF"/>
              </a:solidFill>
              <a:latin typeface="Avenir"/>
              <a:ea typeface="Avenir"/>
              <a:cs typeface="Avenir"/>
              <a:sym typeface="Avenir"/>
            </a:endParaRPr>
          </a:p>
          <a:p>
            <a:pPr marL="342900" lvl="0" indent="-368300" algn="l" rtl="0">
              <a:lnSpc>
                <a:spcPct val="100000"/>
              </a:lnSpc>
              <a:spcBef>
                <a:spcPts val="1200"/>
              </a:spcBef>
              <a:spcAft>
                <a:spcPts val="0"/>
              </a:spcAft>
              <a:buClr>
                <a:srgbClr val="FFFFFF"/>
              </a:buClr>
              <a:buSzPts val="2400"/>
              <a:buFont typeface="Arial"/>
              <a:buChar char="•"/>
            </a:pPr>
            <a:r>
              <a:rPr lang="en-US" sz="2400">
                <a:solidFill>
                  <a:srgbClr val="FFFFFF"/>
                </a:solidFill>
                <a:latin typeface="Avenir"/>
                <a:ea typeface="Avenir"/>
                <a:cs typeface="Avenir"/>
                <a:sym typeface="Avenir"/>
              </a:rPr>
              <a:t>Concussion may or may not involve a loss of consciousness (LOC)</a:t>
            </a:r>
            <a:endParaRPr sz="2400">
              <a:solidFill>
                <a:srgbClr val="FFFFFF"/>
              </a:solidFill>
              <a:latin typeface="Avenir"/>
              <a:ea typeface="Avenir"/>
              <a:cs typeface="Avenir"/>
              <a:sym typeface="Avenir"/>
            </a:endParaRPr>
          </a:p>
          <a:p>
            <a:pPr marL="342900" lvl="0" indent="-368300" algn="l" rtl="0">
              <a:lnSpc>
                <a:spcPct val="100000"/>
              </a:lnSpc>
              <a:spcBef>
                <a:spcPts val="1200"/>
              </a:spcBef>
              <a:spcAft>
                <a:spcPts val="0"/>
              </a:spcAft>
              <a:buClr>
                <a:srgbClr val="FFFFFF"/>
              </a:buClr>
              <a:buSzPts val="2400"/>
              <a:buFont typeface="Arial"/>
              <a:buChar char="•"/>
            </a:pPr>
            <a:r>
              <a:rPr lang="en-US" sz="2400">
                <a:solidFill>
                  <a:srgbClr val="FFFFFF"/>
                </a:solidFill>
                <a:latin typeface="Avenir"/>
                <a:ea typeface="Avenir"/>
                <a:cs typeface="Avenir"/>
                <a:sym typeface="Avenir"/>
              </a:rPr>
              <a:t>Concussion results in a wide range of symptoms lasting a few minutes, days, weeks, months or longer in some cases</a:t>
            </a:r>
            <a:endParaRPr sz="2400">
              <a:solidFill>
                <a:srgbClr val="FFFFFF"/>
              </a:solidFill>
              <a:latin typeface="Avenir"/>
              <a:ea typeface="Avenir"/>
              <a:cs typeface="Avenir"/>
              <a:sym typeface="Avenir"/>
            </a:endParaRPr>
          </a:p>
          <a:p>
            <a:pPr marL="742950" lvl="1" indent="-184150" algn="l" rtl="0">
              <a:lnSpc>
                <a:spcPct val="100000"/>
              </a:lnSpc>
              <a:spcBef>
                <a:spcPts val="320"/>
              </a:spcBef>
              <a:spcAft>
                <a:spcPts val="0"/>
              </a:spcAft>
              <a:buClr>
                <a:srgbClr val="000000"/>
              </a:buClr>
              <a:buSzPts val="1600"/>
              <a:buFont typeface="Arial"/>
              <a:buNone/>
            </a:pPr>
            <a:endParaRPr sz="2400">
              <a:solidFill>
                <a:srgbClr val="FFFFFF"/>
              </a:solidFill>
              <a:latin typeface="Avenir"/>
              <a:ea typeface="Avenir"/>
              <a:cs typeface="Avenir"/>
              <a:sym typeface="Avenir"/>
            </a:endParaRPr>
          </a:p>
          <a:p>
            <a:pPr marL="457200" marR="0" lvl="0" indent="0" algn="l" rtl="0">
              <a:lnSpc>
                <a:spcPct val="115000"/>
              </a:lnSpc>
              <a:spcBef>
                <a:spcPts val="720"/>
              </a:spcBef>
              <a:spcAft>
                <a:spcPts val="0"/>
              </a:spcAft>
              <a:buNone/>
            </a:pPr>
            <a:endParaRPr sz="2400">
              <a:solidFill>
                <a:srgbClr val="FFFFFF"/>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p:nvPr/>
        </p:nvSpPr>
        <p:spPr>
          <a:xfrm>
            <a:off x="3054175" y="5640400"/>
            <a:ext cx="3151500" cy="966900"/>
          </a:xfrm>
          <a:prstGeom prst="roundRect">
            <a:avLst>
              <a:gd name="adj" fmla="val 16667"/>
            </a:avLst>
          </a:prstGeom>
          <a:solidFill>
            <a:srgbClr val="F3F3F3"/>
          </a:solidFill>
          <a:ln w="38100" cap="flat" cmpd="sng">
            <a:solidFill>
              <a:srgbClr val="00AE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1"/>
          <p:cNvSpPr txBox="1"/>
          <p:nvPr/>
        </p:nvSpPr>
        <p:spPr>
          <a:xfrm>
            <a:off x="350550" y="1394300"/>
            <a:ext cx="8442900" cy="42807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rgbClr val="FFFFFF"/>
              </a:buClr>
              <a:buSzPts val="2400"/>
              <a:buChar char="●"/>
            </a:pPr>
            <a:r>
              <a:rPr lang="en-US" sz="2400">
                <a:solidFill>
                  <a:srgbClr val="FFFFFF"/>
                </a:solidFill>
                <a:latin typeface="Avenir"/>
                <a:ea typeface="Avenir"/>
                <a:cs typeface="Avenir"/>
                <a:sym typeface="Avenir"/>
              </a:rPr>
              <a:t>Computer-based neurocognitive assessment:</a:t>
            </a:r>
            <a:endParaRPr sz="2400">
              <a:solidFill>
                <a:srgbClr val="FFFFFF"/>
              </a:solidFill>
              <a:latin typeface="Avenir"/>
              <a:ea typeface="Avenir"/>
              <a:cs typeface="Avenir"/>
              <a:sym typeface="Avenir"/>
            </a:endParaRPr>
          </a:p>
          <a:p>
            <a:pPr marL="914400" lvl="1" indent="-323850" algn="l" rtl="0">
              <a:lnSpc>
                <a:spcPct val="75000"/>
              </a:lnSpc>
              <a:spcBef>
                <a:spcPts val="360"/>
              </a:spcBef>
              <a:spcAft>
                <a:spcPts val="0"/>
              </a:spcAft>
              <a:buClr>
                <a:srgbClr val="FFFFFF"/>
              </a:buClr>
              <a:buSzPts val="2400"/>
              <a:buChar char="○"/>
            </a:pPr>
            <a:r>
              <a:rPr lang="en-US" sz="2400">
                <a:solidFill>
                  <a:srgbClr val="FFFFFF"/>
                </a:solidFill>
                <a:latin typeface="Avenir"/>
                <a:ea typeface="Avenir"/>
                <a:cs typeface="Avenir"/>
                <a:sym typeface="Avenir"/>
              </a:rPr>
              <a:t>Is used to examine memory and processing speed</a:t>
            </a:r>
            <a:endParaRPr sz="2400">
              <a:solidFill>
                <a:srgbClr val="FFFFFF"/>
              </a:solidFill>
              <a:latin typeface="Avenir"/>
              <a:ea typeface="Avenir"/>
              <a:cs typeface="Avenir"/>
              <a:sym typeface="Avenir"/>
            </a:endParaRPr>
          </a:p>
          <a:p>
            <a:pPr marL="914400" lvl="1" indent="-323850" algn="l" rtl="0">
              <a:lnSpc>
                <a:spcPct val="75000"/>
              </a:lnSpc>
              <a:spcBef>
                <a:spcPts val="360"/>
              </a:spcBef>
              <a:spcAft>
                <a:spcPts val="0"/>
              </a:spcAft>
              <a:buClr>
                <a:srgbClr val="FFFFFF"/>
              </a:buClr>
              <a:buSzPts val="2400"/>
              <a:buChar char="○"/>
            </a:pPr>
            <a:r>
              <a:rPr lang="en-US" sz="2400">
                <a:solidFill>
                  <a:srgbClr val="FFFFFF"/>
                </a:solidFill>
                <a:latin typeface="Avenir"/>
                <a:ea typeface="Avenir"/>
                <a:cs typeface="Avenir"/>
                <a:sym typeface="Avenir"/>
              </a:rPr>
              <a:t>Is one of several tools used by athletic trainers to evaluate students with a concussion</a:t>
            </a:r>
            <a:endParaRPr sz="2400">
              <a:solidFill>
                <a:srgbClr val="FFFFFF"/>
              </a:solidFill>
              <a:latin typeface="Avenir"/>
              <a:ea typeface="Avenir"/>
              <a:cs typeface="Avenir"/>
              <a:sym typeface="Avenir"/>
            </a:endParaRPr>
          </a:p>
          <a:p>
            <a:pPr marL="914400" lvl="1" indent="-323850" algn="l" rtl="0">
              <a:lnSpc>
                <a:spcPct val="75000"/>
              </a:lnSpc>
              <a:spcBef>
                <a:spcPts val="360"/>
              </a:spcBef>
              <a:spcAft>
                <a:spcPts val="0"/>
              </a:spcAft>
              <a:buClr>
                <a:srgbClr val="FFFFFF"/>
              </a:buClr>
              <a:buSzPts val="2400"/>
              <a:buChar char="○"/>
            </a:pPr>
            <a:r>
              <a:rPr lang="en-US" sz="2400" b="1" u="sng">
                <a:solidFill>
                  <a:srgbClr val="FFFFFF"/>
                </a:solidFill>
                <a:latin typeface="Avenir"/>
                <a:ea typeface="Avenir"/>
                <a:cs typeface="Avenir"/>
                <a:sym typeface="Avenir"/>
              </a:rPr>
              <a:t>Does not diagnose or provide clearance for a concussion by itself </a:t>
            </a:r>
            <a:endParaRPr sz="2400" b="1" u="sng">
              <a:solidFill>
                <a:srgbClr val="FFFFFF"/>
              </a:solidFill>
              <a:latin typeface="Avenir"/>
              <a:ea typeface="Avenir"/>
              <a:cs typeface="Avenir"/>
              <a:sym typeface="Avenir"/>
            </a:endParaRPr>
          </a:p>
          <a:p>
            <a:pPr marL="342900" lvl="0" indent="-342900" algn="l" rtl="0">
              <a:spcBef>
                <a:spcPts val="1200"/>
              </a:spcBef>
              <a:spcAft>
                <a:spcPts val="0"/>
              </a:spcAft>
              <a:buClr>
                <a:srgbClr val="FFFFFF"/>
              </a:buClr>
              <a:buSzPts val="2400"/>
              <a:buChar char="●"/>
            </a:pPr>
            <a:r>
              <a:rPr lang="en-US" sz="2400">
                <a:solidFill>
                  <a:srgbClr val="FFFFFF"/>
                </a:solidFill>
                <a:latin typeface="Avenir"/>
                <a:ea typeface="Avenir"/>
                <a:cs typeface="Avenir"/>
                <a:sym typeface="Avenir"/>
              </a:rPr>
              <a:t>Post-injury neurocognitive assessments are administered as needed during student recovery</a:t>
            </a:r>
            <a:endParaRPr sz="2400">
              <a:solidFill>
                <a:srgbClr val="FFFFFF"/>
              </a:solidFill>
              <a:latin typeface="Avenir"/>
              <a:ea typeface="Avenir"/>
              <a:cs typeface="Avenir"/>
              <a:sym typeface="Avenir"/>
            </a:endParaRPr>
          </a:p>
          <a:p>
            <a:pPr marL="342900" lvl="0" indent="-342900" algn="l" rtl="0">
              <a:spcBef>
                <a:spcPts val="1200"/>
              </a:spcBef>
              <a:spcAft>
                <a:spcPts val="0"/>
              </a:spcAft>
              <a:buClr>
                <a:srgbClr val="FFFFFF"/>
              </a:buClr>
              <a:buSzPts val="2400"/>
              <a:buChar char="●"/>
            </a:pPr>
            <a:r>
              <a:rPr lang="en-US" sz="2400">
                <a:solidFill>
                  <a:srgbClr val="FFFFFF"/>
                </a:solidFill>
                <a:latin typeface="Avenir"/>
                <a:ea typeface="Avenir"/>
                <a:cs typeface="Avenir"/>
                <a:sym typeface="Avenir"/>
              </a:rPr>
              <a:t>Neurocognitive assessments require students to focus their attention, read instructions and complete various subtests with practice opportunities prior to each task.</a:t>
            </a:r>
            <a:endParaRPr sz="2400">
              <a:solidFill>
                <a:srgbClr val="FFFFFF"/>
              </a:solidFill>
              <a:latin typeface="Avenir"/>
              <a:ea typeface="Avenir"/>
              <a:cs typeface="Avenir"/>
              <a:sym typeface="Avenir"/>
            </a:endParaRPr>
          </a:p>
        </p:txBody>
      </p:sp>
      <p:sp>
        <p:nvSpPr>
          <p:cNvPr id="272" name="Google Shape;272;p41"/>
          <p:cNvSpPr txBox="1"/>
          <p:nvPr/>
        </p:nvSpPr>
        <p:spPr>
          <a:xfrm>
            <a:off x="1121450" y="304625"/>
            <a:ext cx="7243200" cy="10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rgbClr val="FFFFFF"/>
                </a:solidFill>
                <a:latin typeface="Garamond"/>
                <a:ea typeface="Garamond"/>
                <a:cs typeface="Garamond"/>
                <a:sym typeface="Garamond"/>
              </a:rPr>
              <a:t>Neurocognitive Assessments</a:t>
            </a:r>
            <a:endParaRPr sz="4400">
              <a:solidFill>
                <a:srgbClr val="FFFFFF"/>
              </a:solidFill>
              <a:latin typeface="Garamond"/>
              <a:ea typeface="Garamond"/>
              <a:cs typeface="Garamond"/>
              <a:sym typeface="Garamond"/>
            </a:endParaRPr>
          </a:p>
        </p:txBody>
      </p:sp>
      <p:pic>
        <p:nvPicPr>
          <p:cNvPr id="273" name="Google Shape;273;p41"/>
          <p:cNvPicPr preferRelativeResize="0"/>
          <p:nvPr/>
        </p:nvPicPr>
        <p:blipFill>
          <a:blip r:embed="rId3">
            <a:alphaModFix/>
          </a:blip>
          <a:stretch>
            <a:fillRect/>
          </a:stretch>
        </p:blipFill>
        <p:spPr>
          <a:xfrm>
            <a:off x="3026375" y="5657100"/>
            <a:ext cx="3252475" cy="835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2"/>
          <p:cNvSpPr txBox="1"/>
          <p:nvPr/>
        </p:nvSpPr>
        <p:spPr>
          <a:xfrm>
            <a:off x="452875" y="2755050"/>
            <a:ext cx="8229600" cy="3752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FFFF"/>
              </a:buClr>
              <a:buSzPts val="2600"/>
              <a:buChar char="•"/>
            </a:pPr>
            <a:r>
              <a:rPr lang="en-US" sz="2600" dirty="0">
                <a:solidFill>
                  <a:srgbClr val="FFFFFF"/>
                </a:solidFill>
                <a:latin typeface="Avenir"/>
                <a:ea typeface="Avenir"/>
                <a:cs typeface="Avenir"/>
                <a:sym typeface="Avenir"/>
              </a:rPr>
              <a:t>Suspect a concussion if a student:</a:t>
            </a:r>
            <a:endParaRPr sz="2600" dirty="0">
              <a:solidFill>
                <a:srgbClr val="FFFFFF"/>
              </a:solidFill>
              <a:latin typeface="Avenir"/>
              <a:ea typeface="Avenir"/>
              <a:cs typeface="Avenir"/>
              <a:sym typeface="Avenir"/>
            </a:endParaRPr>
          </a:p>
          <a:p>
            <a:pPr marL="742950" lvl="1" indent="-285750" algn="l" rtl="0">
              <a:spcBef>
                <a:spcPts val="400"/>
              </a:spcBef>
              <a:spcAft>
                <a:spcPts val="0"/>
              </a:spcAft>
              <a:buClr>
                <a:srgbClr val="FFFFFF"/>
              </a:buClr>
              <a:buSzPts val="2000"/>
              <a:buChar char="–"/>
            </a:pPr>
            <a:r>
              <a:rPr lang="en-US" sz="2000" dirty="0">
                <a:solidFill>
                  <a:srgbClr val="FFFFFF"/>
                </a:solidFill>
                <a:latin typeface="Avenir"/>
                <a:ea typeface="Avenir"/>
                <a:cs typeface="Avenir"/>
                <a:sym typeface="Avenir"/>
              </a:rPr>
              <a:t>BEHAVES DIFFERENTLY following trauma to the head or body</a:t>
            </a:r>
            <a:endParaRPr sz="2400" dirty="0">
              <a:solidFill>
                <a:srgbClr val="FFFFFF"/>
              </a:solidFill>
              <a:latin typeface="Avenir"/>
              <a:ea typeface="Avenir"/>
              <a:cs typeface="Avenir"/>
              <a:sym typeface="Avenir"/>
            </a:endParaRPr>
          </a:p>
          <a:p>
            <a:pPr marL="742950" lvl="1" indent="-285750" algn="l" rtl="0">
              <a:spcBef>
                <a:spcPts val="400"/>
              </a:spcBef>
              <a:spcAft>
                <a:spcPts val="0"/>
              </a:spcAft>
              <a:buClr>
                <a:srgbClr val="FFFFFF"/>
              </a:buClr>
              <a:buSzPts val="2000"/>
              <a:buChar char="–"/>
            </a:pPr>
            <a:r>
              <a:rPr lang="en-US" sz="2000" dirty="0">
                <a:solidFill>
                  <a:srgbClr val="FFFFFF"/>
                </a:solidFill>
                <a:latin typeface="Avenir"/>
                <a:ea typeface="Avenir"/>
                <a:cs typeface="Avenir"/>
                <a:sym typeface="Avenir"/>
              </a:rPr>
              <a:t>EXPERIENCES SYMPTOMS (headache, light sensitivity, nausea, irritability, depression/anxiety, etc.)</a:t>
            </a:r>
            <a:endParaRPr sz="2400" dirty="0">
              <a:solidFill>
                <a:srgbClr val="FFFFFF"/>
              </a:solidFill>
              <a:latin typeface="Avenir"/>
              <a:ea typeface="Avenir"/>
              <a:cs typeface="Avenir"/>
              <a:sym typeface="Avenir"/>
            </a:endParaRPr>
          </a:p>
          <a:p>
            <a:pPr marL="742950" lvl="1" indent="-285750" algn="l" rtl="0">
              <a:spcBef>
                <a:spcPts val="400"/>
              </a:spcBef>
              <a:spcAft>
                <a:spcPts val="0"/>
              </a:spcAft>
              <a:buClr>
                <a:srgbClr val="FFFFFF"/>
              </a:buClr>
              <a:buSzPts val="2000"/>
              <a:buChar char="–"/>
            </a:pPr>
            <a:r>
              <a:rPr lang="en-US" sz="2000" dirty="0">
                <a:solidFill>
                  <a:srgbClr val="FFFFFF"/>
                </a:solidFill>
                <a:latin typeface="Avenir"/>
                <a:ea typeface="Avenir"/>
                <a:cs typeface="Avenir"/>
                <a:sym typeface="Avenir"/>
              </a:rPr>
              <a:t>HAS TROUBLE CONCENTRATING OR SLEEPING (sleeping too much or not enough)</a:t>
            </a:r>
            <a:endParaRPr sz="2400" dirty="0">
              <a:solidFill>
                <a:srgbClr val="FFFFFF"/>
              </a:solidFill>
              <a:latin typeface="Avenir"/>
              <a:ea typeface="Avenir"/>
              <a:cs typeface="Avenir"/>
              <a:sym typeface="Avenir"/>
            </a:endParaRPr>
          </a:p>
          <a:p>
            <a:pPr marL="342900" lvl="0" indent="-342900" algn="l" rtl="0">
              <a:spcBef>
                <a:spcPts val="1200"/>
              </a:spcBef>
              <a:spcAft>
                <a:spcPts val="0"/>
              </a:spcAft>
              <a:buClr>
                <a:srgbClr val="FFFFFF"/>
              </a:buClr>
              <a:buSzPts val="2600"/>
              <a:buChar char="•"/>
            </a:pPr>
            <a:r>
              <a:rPr lang="en-US" sz="2600" dirty="0">
                <a:solidFill>
                  <a:srgbClr val="FFFFFF"/>
                </a:solidFill>
                <a:latin typeface="Avenir"/>
                <a:ea typeface="Avenir"/>
                <a:cs typeface="Avenir"/>
                <a:sym typeface="Avenir"/>
              </a:rPr>
              <a:t>Remove from activity and report the injury to the athletic trainer or another adult</a:t>
            </a:r>
            <a:endParaRPr sz="2600" dirty="0">
              <a:solidFill>
                <a:srgbClr val="FFFFFF"/>
              </a:solidFill>
              <a:latin typeface="Avenir"/>
              <a:ea typeface="Avenir"/>
              <a:cs typeface="Avenir"/>
              <a:sym typeface="Avenir"/>
            </a:endParaRPr>
          </a:p>
          <a:p>
            <a:pPr marL="457200" lvl="0" indent="0" algn="l" rtl="0">
              <a:spcBef>
                <a:spcPts val="1200"/>
              </a:spcBef>
              <a:spcAft>
                <a:spcPts val="0"/>
              </a:spcAft>
              <a:buNone/>
            </a:pPr>
            <a:endParaRPr sz="600" dirty="0">
              <a:solidFill>
                <a:srgbClr val="FFFFFF"/>
              </a:solidFill>
              <a:latin typeface="Avenir"/>
              <a:ea typeface="Avenir"/>
              <a:cs typeface="Avenir"/>
              <a:sym typeface="Avenir"/>
            </a:endParaRPr>
          </a:p>
          <a:p>
            <a:pPr marL="0" lvl="0" indent="0" algn="ctr" rtl="0">
              <a:lnSpc>
                <a:spcPct val="130000"/>
              </a:lnSpc>
              <a:spcBef>
                <a:spcPts val="520"/>
              </a:spcBef>
              <a:spcAft>
                <a:spcPts val="0"/>
              </a:spcAft>
              <a:buNone/>
            </a:pPr>
            <a:r>
              <a:rPr lang="en-US" sz="2600" b="1" dirty="0">
                <a:solidFill>
                  <a:srgbClr val="FFFF00"/>
                </a:solidFill>
                <a:latin typeface="Avenir"/>
                <a:ea typeface="Avenir"/>
                <a:cs typeface="Avenir"/>
                <a:sym typeface="Avenir"/>
              </a:rPr>
              <a:t>WHEN IN DOUBT, SIT IT OUT</a:t>
            </a:r>
            <a:endParaRPr sz="2600" b="1" dirty="0">
              <a:solidFill>
                <a:srgbClr val="FFFF00"/>
              </a:solidFill>
              <a:latin typeface="Avenir"/>
              <a:ea typeface="Avenir"/>
              <a:cs typeface="Avenir"/>
              <a:sym typeface="Avenir"/>
            </a:endParaRPr>
          </a:p>
          <a:p>
            <a:pPr marL="342900" lvl="0" indent="-177800" algn="l" rtl="0">
              <a:spcBef>
                <a:spcPts val="520"/>
              </a:spcBef>
              <a:spcAft>
                <a:spcPts val="0"/>
              </a:spcAft>
              <a:buNone/>
            </a:pPr>
            <a:endParaRPr sz="2600" dirty="0">
              <a:solidFill>
                <a:srgbClr val="575A5C"/>
              </a:solidFill>
              <a:latin typeface="Avenir"/>
              <a:ea typeface="Avenir"/>
              <a:cs typeface="Avenir"/>
              <a:sym typeface="Avenir"/>
            </a:endParaRPr>
          </a:p>
        </p:txBody>
      </p:sp>
      <p:grpSp>
        <p:nvGrpSpPr>
          <p:cNvPr id="280" name="Google Shape;280;p42"/>
          <p:cNvGrpSpPr/>
          <p:nvPr/>
        </p:nvGrpSpPr>
        <p:grpSpPr>
          <a:xfrm>
            <a:off x="226831" y="1571782"/>
            <a:ext cx="8681600" cy="941100"/>
            <a:chOff x="2544" y="405763"/>
            <a:chExt cx="8681600" cy="941100"/>
          </a:xfrm>
        </p:grpSpPr>
        <p:sp>
          <p:nvSpPr>
            <p:cNvPr id="281" name="Google Shape;281;p42"/>
            <p:cNvSpPr/>
            <p:nvPr/>
          </p:nvSpPr>
          <p:spPr>
            <a:xfrm>
              <a:off x="2544" y="405763"/>
              <a:ext cx="3100500" cy="941100"/>
            </a:xfrm>
            <a:prstGeom prst="chevron">
              <a:avLst>
                <a:gd name="adj" fmla="val 50000"/>
              </a:avLst>
            </a:prstGeom>
            <a:solidFill>
              <a:srgbClr val="00AEC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2"/>
            <p:cNvSpPr txBox="1"/>
            <p:nvPr/>
          </p:nvSpPr>
          <p:spPr>
            <a:xfrm>
              <a:off x="473080" y="405763"/>
              <a:ext cx="2159400" cy="941100"/>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FFFFFF"/>
                  </a:solidFill>
                  <a:latin typeface="Calibri"/>
                  <a:ea typeface="Calibri"/>
                  <a:cs typeface="Calibri"/>
                  <a:sym typeface="Calibri"/>
                </a:rPr>
                <a:t>Trauma</a:t>
              </a:r>
              <a:endParaRPr sz="2100" b="0" i="0" u="none" strike="noStrike" cap="none">
                <a:solidFill>
                  <a:srgbClr val="FFFFFF"/>
                </a:solidFill>
                <a:latin typeface="Calibri"/>
                <a:ea typeface="Calibri"/>
                <a:cs typeface="Calibri"/>
                <a:sym typeface="Calibri"/>
              </a:endParaRPr>
            </a:p>
          </p:txBody>
        </p:sp>
        <p:sp>
          <p:nvSpPr>
            <p:cNvPr id="283" name="Google Shape;283;p42"/>
            <p:cNvSpPr/>
            <p:nvPr/>
          </p:nvSpPr>
          <p:spPr>
            <a:xfrm>
              <a:off x="2793094" y="405763"/>
              <a:ext cx="3100500" cy="941100"/>
            </a:xfrm>
            <a:prstGeom prst="chevron">
              <a:avLst>
                <a:gd name="adj" fmla="val 50000"/>
              </a:avLst>
            </a:prstGeom>
            <a:solidFill>
              <a:srgbClr val="00AEC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2"/>
            <p:cNvSpPr txBox="1"/>
            <p:nvPr/>
          </p:nvSpPr>
          <p:spPr>
            <a:xfrm>
              <a:off x="3263630" y="405763"/>
              <a:ext cx="2159400" cy="941100"/>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a:solidFill>
                    <a:srgbClr val="FFFFFF"/>
                  </a:solidFill>
                  <a:latin typeface="Calibri"/>
                  <a:ea typeface="Calibri"/>
                  <a:cs typeface="Calibri"/>
                  <a:sym typeface="Calibri"/>
                </a:rPr>
                <a:t>Signs/Symptoms or “Feeling Different”</a:t>
              </a:r>
              <a:endParaRPr sz="2100" b="0" i="0" u="none" strike="noStrike" cap="none">
                <a:solidFill>
                  <a:srgbClr val="FFFFFF"/>
                </a:solidFill>
                <a:latin typeface="Calibri"/>
                <a:ea typeface="Calibri"/>
                <a:cs typeface="Calibri"/>
                <a:sym typeface="Calibri"/>
              </a:endParaRPr>
            </a:p>
          </p:txBody>
        </p:sp>
        <p:sp>
          <p:nvSpPr>
            <p:cNvPr id="285" name="Google Shape;285;p42"/>
            <p:cNvSpPr/>
            <p:nvPr/>
          </p:nvSpPr>
          <p:spPr>
            <a:xfrm>
              <a:off x="5583644" y="405763"/>
              <a:ext cx="3100500" cy="941100"/>
            </a:xfrm>
            <a:prstGeom prst="chevron">
              <a:avLst>
                <a:gd name="adj" fmla="val 50000"/>
              </a:avLst>
            </a:prstGeom>
            <a:solidFill>
              <a:srgbClr val="00AEC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2"/>
            <p:cNvSpPr txBox="1"/>
            <p:nvPr/>
          </p:nvSpPr>
          <p:spPr>
            <a:xfrm>
              <a:off x="6054180" y="405763"/>
              <a:ext cx="2159400" cy="941100"/>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1" u="none" strike="noStrike" cap="none">
                  <a:solidFill>
                    <a:srgbClr val="FFFFFF"/>
                  </a:solidFill>
                  <a:latin typeface="Calibri"/>
                  <a:ea typeface="Calibri"/>
                  <a:cs typeface="Calibri"/>
                  <a:sym typeface="Calibri"/>
                </a:rPr>
                <a:t>Remove</a:t>
              </a:r>
              <a:r>
                <a:rPr lang="en-US" sz="2100" b="0" i="0" u="none" strike="noStrike" cap="none">
                  <a:solidFill>
                    <a:srgbClr val="FFFFFF"/>
                  </a:solidFill>
                  <a:latin typeface="Calibri"/>
                  <a:ea typeface="Calibri"/>
                  <a:cs typeface="Calibri"/>
                  <a:sym typeface="Calibri"/>
                </a:rPr>
                <a:t> from activity, </a:t>
              </a:r>
              <a:r>
                <a:rPr lang="en-US" sz="2100" b="1" i="1" u="none" strike="noStrike" cap="none">
                  <a:solidFill>
                    <a:srgbClr val="FFFFFF"/>
                  </a:solidFill>
                  <a:latin typeface="Calibri"/>
                  <a:ea typeface="Calibri"/>
                  <a:cs typeface="Calibri"/>
                  <a:sym typeface="Calibri"/>
                </a:rPr>
                <a:t>Rest</a:t>
              </a:r>
              <a:r>
                <a:rPr lang="en-US" sz="2100" b="0" i="0" u="none" strike="noStrike" cap="none">
                  <a:solidFill>
                    <a:srgbClr val="FFFFFF"/>
                  </a:solidFill>
                  <a:latin typeface="Calibri"/>
                  <a:ea typeface="Calibri"/>
                  <a:cs typeface="Calibri"/>
                  <a:sym typeface="Calibri"/>
                </a:rPr>
                <a:t>, and </a:t>
              </a:r>
              <a:r>
                <a:rPr lang="en-US" sz="2100" b="1" i="1" u="none" strike="noStrike" cap="none">
                  <a:solidFill>
                    <a:srgbClr val="FFFFFF"/>
                  </a:solidFill>
                  <a:latin typeface="Calibri"/>
                  <a:ea typeface="Calibri"/>
                  <a:cs typeface="Calibri"/>
                  <a:sym typeface="Calibri"/>
                </a:rPr>
                <a:t>Report</a:t>
              </a:r>
              <a:endParaRPr sz="2100" b="1" i="1" u="none" strike="noStrike" cap="none">
                <a:solidFill>
                  <a:srgbClr val="FFFFFF"/>
                </a:solidFill>
                <a:latin typeface="Calibri"/>
                <a:ea typeface="Calibri"/>
                <a:cs typeface="Calibri"/>
                <a:sym typeface="Calibri"/>
              </a:endParaRPr>
            </a:p>
          </p:txBody>
        </p:sp>
      </p:grpSp>
      <p:sp>
        <p:nvSpPr>
          <p:cNvPr id="287" name="Google Shape;287;p42"/>
          <p:cNvSpPr txBox="1">
            <a:spLocks noGrp="1"/>
          </p:cNvSpPr>
          <p:nvPr>
            <p:ph type="title" idx="4294967295"/>
          </p:nvPr>
        </p:nvSpPr>
        <p:spPr>
          <a:xfrm>
            <a:off x="457200" y="3104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a:solidFill>
                  <a:srgbClr val="FFFFFF"/>
                </a:solidFill>
                <a:latin typeface="Garamond"/>
                <a:ea typeface="Garamond"/>
                <a:cs typeface="Garamond"/>
                <a:sym typeface="Garamond"/>
              </a:rPr>
              <a:t>Concussion Education Review</a:t>
            </a:r>
            <a:endParaRPr>
              <a:solidFill>
                <a:srgbClr val="FFFFFF"/>
              </a:solidFill>
              <a:latin typeface="Garamond"/>
              <a:ea typeface="Garamond"/>
              <a:cs typeface="Garamond"/>
              <a:sym typeface="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1C1AF2-9D8A-4332-939A-9717005D0124}"/>
              </a:ext>
            </a:extLst>
          </p:cNvPr>
          <p:cNvSpPr txBox="1"/>
          <p:nvPr/>
        </p:nvSpPr>
        <p:spPr>
          <a:xfrm>
            <a:off x="1202075" y="811663"/>
            <a:ext cx="6976153" cy="4893647"/>
          </a:xfrm>
          <a:prstGeom prst="rect">
            <a:avLst/>
          </a:prstGeom>
          <a:noFill/>
        </p:spPr>
        <p:txBody>
          <a:bodyPr wrap="square" rtlCol="0">
            <a:spAutoFit/>
          </a:bodyPr>
          <a:lstStyle/>
          <a:p>
            <a:pPr algn="ctr"/>
            <a:r>
              <a:rPr lang="en-US" sz="4000" u="sng" dirty="0">
                <a:solidFill>
                  <a:schemeClr val="tx1"/>
                </a:solidFill>
                <a:latin typeface="Aharoni" panose="020B0604020202020204" pitchFamily="2" charset="-79"/>
                <a:cs typeface="Aharoni" panose="020B0604020202020204" pitchFamily="2" charset="-79"/>
              </a:rPr>
              <a:t>Support your Chantilly Athletic Training Program!</a:t>
            </a:r>
          </a:p>
          <a:p>
            <a:pPr algn="ctr"/>
            <a:endParaRPr lang="en-US" sz="3600" dirty="0">
              <a:latin typeface="Aharoni" panose="020B0604020202020204" pitchFamily="2" charset="-79"/>
              <a:cs typeface="Aharoni" panose="020B0604020202020204" pitchFamily="2" charset="-79"/>
            </a:endParaRPr>
          </a:p>
          <a:p>
            <a:pPr algn="ctr"/>
            <a:endParaRPr lang="en-US" sz="3600" dirty="0">
              <a:solidFill>
                <a:schemeClr val="tx1"/>
              </a:solidFill>
              <a:latin typeface="Aharoni" panose="020B0604020202020204" pitchFamily="2" charset="-79"/>
              <a:cs typeface="Aharoni" panose="020B0604020202020204" pitchFamily="2" charset="-79"/>
            </a:endParaRPr>
          </a:p>
          <a:p>
            <a:pPr algn="ctr"/>
            <a:r>
              <a:rPr lang="en-US" sz="4000" dirty="0">
                <a:solidFill>
                  <a:schemeClr val="tx1"/>
                </a:solidFill>
                <a:latin typeface="Aharoni" panose="020B0604020202020204" pitchFamily="2" charset="-79"/>
                <a:cs typeface="Aharoni" panose="020B0604020202020204" pitchFamily="2" charset="-79"/>
              </a:rPr>
              <a:t>Physical Night is June 1</a:t>
            </a:r>
            <a:r>
              <a:rPr lang="en-US" sz="4000" baseline="30000" dirty="0">
                <a:solidFill>
                  <a:schemeClr val="tx1"/>
                </a:solidFill>
                <a:latin typeface="Aharoni" panose="020B0604020202020204" pitchFamily="2" charset="-79"/>
                <a:cs typeface="Aharoni" panose="020B0604020202020204" pitchFamily="2" charset="-79"/>
              </a:rPr>
              <a:t>st</a:t>
            </a:r>
            <a:r>
              <a:rPr lang="en-US" sz="4000" dirty="0">
                <a:solidFill>
                  <a:schemeClr val="tx1"/>
                </a:solidFill>
                <a:latin typeface="Aharoni" panose="020B0604020202020204" pitchFamily="2" charset="-79"/>
                <a:cs typeface="Aharoni" panose="020B0604020202020204" pitchFamily="2" charset="-79"/>
              </a:rPr>
              <a:t>, 2022</a:t>
            </a:r>
          </a:p>
          <a:p>
            <a:pPr algn="ctr"/>
            <a:endParaRPr lang="en-US" sz="3600" dirty="0">
              <a:solidFill>
                <a:schemeClr val="tx1"/>
              </a:solidFill>
              <a:latin typeface="Aharoni" panose="020B0604020202020204" pitchFamily="2" charset="-79"/>
              <a:cs typeface="Aharoni" panose="020B0604020202020204" pitchFamily="2" charset="-79"/>
            </a:endParaRPr>
          </a:p>
          <a:p>
            <a:pPr algn="ctr"/>
            <a:r>
              <a:rPr lang="en-US" sz="4400" dirty="0">
                <a:solidFill>
                  <a:schemeClr val="tx1"/>
                </a:solidFill>
                <a:latin typeface="Aharoni" panose="020B0604020202020204" pitchFamily="2" charset="-79"/>
                <a:cs typeface="Aharoni" panose="020B0604020202020204" pitchFamily="2" charset="-79"/>
              </a:rPr>
              <a:t>$50</a:t>
            </a:r>
          </a:p>
        </p:txBody>
      </p:sp>
    </p:spTree>
    <p:extLst>
      <p:ext uri="{BB962C8B-B14F-4D97-AF65-F5344CB8AC3E}">
        <p14:creationId xmlns:p14="http://schemas.microsoft.com/office/powerpoint/2010/main" val="2113194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3"/>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Conclusion</a:t>
            </a:r>
            <a:endParaRPr>
              <a:solidFill>
                <a:srgbClr val="FFFFFF"/>
              </a:solidFill>
            </a:endParaRPr>
          </a:p>
        </p:txBody>
      </p:sp>
      <p:sp>
        <p:nvSpPr>
          <p:cNvPr id="293" name="Google Shape;293;p43"/>
          <p:cNvSpPr txBox="1">
            <a:spLocks noGrp="1"/>
          </p:cNvSpPr>
          <p:nvPr>
            <p:ph type="body" idx="4294967295"/>
          </p:nvPr>
        </p:nvSpPr>
        <p:spPr>
          <a:xfrm>
            <a:off x="1671799" y="1997700"/>
            <a:ext cx="5235437" cy="224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None/>
            </a:pPr>
            <a:r>
              <a:rPr lang="en-US" sz="2800" i="0" u="none" dirty="0">
                <a:solidFill>
                  <a:srgbClr val="FFFFFF"/>
                </a:solidFill>
                <a:latin typeface="Avenir"/>
                <a:ea typeface="Avenir"/>
                <a:cs typeface="Avenir"/>
                <a:sym typeface="Avenir"/>
              </a:rPr>
              <a:t>Please contact me at </a:t>
            </a:r>
            <a:r>
              <a:rPr lang="en-US" sz="2800" i="0" u="none" dirty="0">
                <a:solidFill>
                  <a:srgbClr val="FFFFFF"/>
                </a:solidFill>
                <a:latin typeface="Avenir"/>
                <a:ea typeface="Avenir"/>
                <a:cs typeface="Avenir"/>
                <a:sym typeface="Avenir"/>
                <a:hlinkClick r:id="rId3"/>
              </a:rPr>
              <a:t>kabishop@fcps.edu</a:t>
            </a:r>
            <a:r>
              <a:rPr lang="en-US" sz="2800" i="0" u="none" dirty="0">
                <a:solidFill>
                  <a:srgbClr val="FFFFFF"/>
                </a:solidFill>
                <a:latin typeface="Avenir"/>
                <a:ea typeface="Avenir"/>
                <a:cs typeface="Avenir"/>
                <a:sym typeface="Avenir"/>
              </a:rPr>
              <a:t> if you have any questions!</a:t>
            </a:r>
            <a:endParaRPr sz="2800" dirty="0">
              <a:solidFill>
                <a:srgbClr val="FFFFFF"/>
              </a:solidFill>
              <a:latin typeface="Avenir"/>
              <a:ea typeface="Avenir"/>
              <a:cs typeface="Avenir"/>
              <a:sym typeface="Avenir"/>
            </a:endParaRPr>
          </a:p>
          <a:p>
            <a:pPr marL="0" marR="0" lvl="0" indent="0" algn="l" rtl="0">
              <a:lnSpc>
                <a:spcPct val="100000"/>
              </a:lnSpc>
              <a:spcBef>
                <a:spcPts val="800"/>
              </a:spcBef>
              <a:spcAft>
                <a:spcPts val="0"/>
              </a:spcAft>
              <a:buClr>
                <a:srgbClr val="FFFFFF"/>
              </a:buClr>
              <a:buSzPts val="2800"/>
              <a:buNone/>
            </a:pPr>
            <a:endParaRPr lang="en-US" sz="2800" i="0" u="none" dirty="0">
              <a:solidFill>
                <a:srgbClr val="FFFFFF"/>
              </a:solidFill>
              <a:latin typeface="Avenir"/>
              <a:ea typeface="Avenir"/>
              <a:cs typeface="Avenir"/>
              <a:sym typeface="Avenir"/>
            </a:endParaRPr>
          </a:p>
          <a:p>
            <a:pPr marL="0" marR="0" lvl="0" indent="0" algn="l" rtl="0">
              <a:lnSpc>
                <a:spcPct val="100000"/>
              </a:lnSpc>
              <a:spcBef>
                <a:spcPts val="800"/>
              </a:spcBef>
              <a:spcAft>
                <a:spcPts val="0"/>
              </a:spcAft>
              <a:buClr>
                <a:srgbClr val="FFFFFF"/>
              </a:buClr>
              <a:buSzPts val="2800"/>
              <a:buNone/>
            </a:pPr>
            <a:endParaRPr lang="en-US" sz="2800" dirty="0">
              <a:solidFill>
                <a:srgbClr val="FFFFFF"/>
              </a:solidFill>
              <a:latin typeface="Avenir"/>
              <a:ea typeface="Avenir"/>
              <a:cs typeface="Avenir"/>
              <a:sym typeface="Avenir"/>
            </a:endParaRPr>
          </a:p>
          <a:p>
            <a:pPr marL="0" marR="0" lvl="0" indent="0" algn="l" rtl="0">
              <a:lnSpc>
                <a:spcPct val="100000"/>
              </a:lnSpc>
              <a:spcBef>
                <a:spcPts val="800"/>
              </a:spcBef>
              <a:spcAft>
                <a:spcPts val="0"/>
              </a:spcAft>
              <a:buClr>
                <a:srgbClr val="FFFFFF"/>
              </a:buClr>
              <a:buSzPts val="2800"/>
              <a:buNone/>
            </a:pPr>
            <a:endParaRPr lang="en-US" sz="2800" i="0" u="none" dirty="0">
              <a:solidFill>
                <a:srgbClr val="FFFFFF"/>
              </a:solidFill>
              <a:latin typeface="Avenir"/>
              <a:ea typeface="Avenir"/>
              <a:cs typeface="Avenir"/>
              <a:sym typeface="Avenir"/>
            </a:endParaRPr>
          </a:p>
          <a:p>
            <a:pPr marL="0" marR="0" lvl="0" indent="0" algn="l" rtl="0">
              <a:lnSpc>
                <a:spcPct val="100000"/>
              </a:lnSpc>
              <a:spcBef>
                <a:spcPts val="800"/>
              </a:spcBef>
              <a:spcAft>
                <a:spcPts val="0"/>
              </a:spcAft>
              <a:buClr>
                <a:srgbClr val="FFFFFF"/>
              </a:buClr>
              <a:buSzPts val="2800"/>
              <a:buNone/>
            </a:pPr>
            <a:r>
              <a:rPr lang="en-US" sz="2800" i="0" u="none" dirty="0">
                <a:solidFill>
                  <a:srgbClr val="FFFFFF"/>
                </a:solidFill>
                <a:latin typeface="Avenir"/>
                <a:ea typeface="Avenir"/>
                <a:cs typeface="Avenir"/>
                <a:sym typeface="Avenir"/>
              </a:rPr>
              <a:t>Thank you!</a:t>
            </a:r>
            <a:endParaRPr sz="2800" dirty="0">
              <a:solidFill>
                <a:srgbClr val="FFFFFF"/>
              </a:solidFill>
              <a:latin typeface="Avenir"/>
              <a:ea typeface="Avenir"/>
              <a:cs typeface="Avenir"/>
              <a:sym typeface="Avenir"/>
            </a:endParaRPr>
          </a:p>
        </p:txBody>
      </p:sp>
      <p:pic>
        <p:nvPicPr>
          <p:cNvPr id="294" name="Google Shape;294;p43"/>
          <p:cNvPicPr preferRelativeResize="0"/>
          <p:nvPr/>
        </p:nvPicPr>
        <p:blipFill>
          <a:blip r:embed="rId4">
            <a:alphaModFix/>
          </a:blip>
          <a:stretch>
            <a:fillRect/>
          </a:stretch>
        </p:blipFill>
        <p:spPr>
          <a:xfrm>
            <a:off x="5387926" y="4247399"/>
            <a:ext cx="3566103" cy="23359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p:nvPr/>
        </p:nvSpPr>
        <p:spPr>
          <a:xfrm>
            <a:off x="337625" y="1195754"/>
            <a:ext cx="8275150" cy="528614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rgbClr val="FFFFFF"/>
                </a:solidFill>
                <a:latin typeface="Avenir"/>
                <a:ea typeface="Avenir"/>
                <a:cs typeface="Avenir"/>
                <a:sym typeface="Avenir"/>
              </a:rPr>
              <a:t>The following may also be working with us throughout the season. These students assist us as they learn more about the athletic training profession. Although they work with us, any questions or concerns should be directed towards one of the Licensed Athletic Trainers.</a:t>
            </a:r>
            <a:endParaRPr sz="2000" dirty="0">
              <a:solidFill>
                <a:srgbClr val="FFFFFF"/>
              </a:solidFill>
              <a:latin typeface="Avenir"/>
              <a:ea typeface="Avenir"/>
              <a:cs typeface="Avenir"/>
              <a:sym typeface="Avenir"/>
            </a:endParaRPr>
          </a:p>
          <a:p>
            <a:pPr marL="0" lvl="0" indent="0" algn="ctr" rtl="0">
              <a:spcBef>
                <a:spcPts val="0"/>
              </a:spcBef>
              <a:spcAft>
                <a:spcPts val="0"/>
              </a:spcAft>
              <a:buNone/>
            </a:pPr>
            <a:endParaRPr sz="2800" dirty="0">
              <a:solidFill>
                <a:srgbClr val="FFFFFF"/>
              </a:solidFill>
              <a:latin typeface="Avenir"/>
              <a:ea typeface="Avenir"/>
              <a:cs typeface="Avenir"/>
              <a:sym typeface="Avenir"/>
            </a:endParaRPr>
          </a:p>
          <a:p>
            <a:pPr marL="342900" lvl="0" indent="-342900" algn="l" rtl="0">
              <a:spcBef>
                <a:spcPts val="400"/>
              </a:spcBef>
              <a:spcAft>
                <a:spcPts val="0"/>
              </a:spcAft>
              <a:buNone/>
            </a:pPr>
            <a:r>
              <a:rPr lang="en-US" sz="2400" u="sng" dirty="0">
                <a:solidFill>
                  <a:srgbClr val="FFFFFF"/>
                </a:solidFill>
                <a:latin typeface="Avenir"/>
                <a:ea typeface="Avenir"/>
                <a:cs typeface="Avenir"/>
                <a:sym typeface="Avenir"/>
              </a:rPr>
              <a:t>Graduate Students</a:t>
            </a:r>
          </a:p>
          <a:p>
            <a:pPr marL="342900" lvl="0" indent="-342900" algn="l" rtl="0">
              <a:spcBef>
                <a:spcPts val="400"/>
              </a:spcBef>
              <a:spcAft>
                <a:spcPts val="0"/>
              </a:spcAft>
              <a:buNone/>
            </a:pPr>
            <a:r>
              <a:rPr lang="en-US" sz="2000" i="1" dirty="0">
                <a:solidFill>
                  <a:srgbClr val="FFFFFF"/>
                </a:solidFill>
                <a:latin typeface="Avenir"/>
                <a:ea typeface="Avenir"/>
                <a:cs typeface="Avenir"/>
                <a:sym typeface="Avenir"/>
              </a:rPr>
              <a:t>	- None this winter</a:t>
            </a:r>
            <a:endParaRPr sz="1800" i="1" dirty="0">
              <a:solidFill>
                <a:srgbClr val="FFFFFF"/>
              </a:solidFill>
              <a:latin typeface="Avenir"/>
              <a:ea typeface="Avenir"/>
              <a:cs typeface="Avenir"/>
              <a:sym typeface="Avenir"/>
            </a:endParaRPr>
          </a:p>
          <a:p>
            <a:pPr marL="342900" lvl="0" indent="-342900" algn="l" rtl="0">
              <a:spcBef>
                <a:spcPts val="400"/>
              </a:spcBef>
              <a:spcAft>
                <a:spcPts val="0"/>
              </a:spcAft>
              <a:buNone/>
            </a:pPr>
            <a:endParaRPr lang="en-US" sz="2800" u="sng" dirty="0">
              <a:solidFill>
                <a:srgbClr val="FFFFFF"/>
              </a:solidFill>
              <a:latin typeface="Avenir"/>
              <a:ea typeface="Avenir"/>
              <a:cs typeface="Avenir"/>
              <a:sym typeface="Avenir"/>
            </a:endParaRPr>
          </a:p>
          <a:p>
            <a:pPr marL="342900" lvl="0" indent="-342900" algn="l" rtl="0">
              <a:spcBef>
                <a:spcPts val="400"/>
              </a:spcBef>
              <a:spcAft>
                <a:spcPts val="0"/>
              </a:spcAft>
              <a:buNone/>
            </a:pPr>
            <a:r>
              <a:rPr lang="en-US" sz="2800" u="sng" dirty="0">
                <a:solidFill>
                  <a:srgbClr val="FFFFFF"/>
                </a:solidFill>
                <a:latin typeface="Avenir"/>
                <a:ea typeface="Avenir"/>
                <a:cs typeface="Avenir"/>
                <a:sym typeface="Avenir"/>
              </a:rPr>
              <a:t>Athletic Training Student Aides</a:t>
            </a:r>
            <a:r>
              <a:rPr lang="en-US" sz="2800" dirty="0">
                <a:solidFill>
                  <a:srgbClr val="FFFFFF"/>
                </a:solidFill>
                <a:latin typeface="Avenir"/>
                <a:ea typeface="Avenir"/>
                <a:cs typeface="Avenir"/>
                <a:sym typeface="Avenir"/>
              </a:rPr>
              <a:t> </a:t>
            </a:r>
            <a:endParaRPr sz="2800" dirty="0">
              <a:solidFill>
                <a:srgbClr val="FFFFFF"/>
              </a:solidFill>
              <a:latin typeface="Avenir"/>
              <a:ea typeface="Avenir"/>
              <a:cs typeface="Avenir"/>
              <a:sym typeface="Avenir"/>
            </a:endParaRPr>
          </a:p>
          <a:p>
            <a:pPr marL="457200" lvl="0" indent="-355600" algn="l" rtl="0">
              <a:spcBef>
                <a:spcPts val="400"/>
              </a:spcBef>
              <a:spcAft>
                <a:spcPts val="0"/>
              </a:spcAft>
              <a:buClr>
                <a:srgbClr val="FFFFFF"/>
              </a:buClr>
              <a:buSzPts val="2000"/>
              <a:buFont typeface="Avenir"/>
              <a:buChar char="-"/>
            </a:pPr>
            <a:r>
              <a:rPr lang="en-US" sz="2000" dirty="0">
                <a:solidFill>
                  <a:srgbClr val="FFFFFF"/>
                </a:solidFill>
                <a:latin typeface="Avenir"/>
                <a:ea typeface="Avenir"/>
                <a:cs typeface="Avenir"/>
                <a:sym typeface="Avenir"/>
              </a:rPr>
              <a:t> AT1 &amp; AT2 happily welcome any high school students that wish to help in the athletic training room and learn more about the athletic training profession. Varsity Letters may be awarded to students at the discretion of the Athletic Training Staff and the Director of Student Activities.</a:t>
            </a:r>
            <a:endParaRPr sz="1800" dirty="0">
              <a:solidFill>
                <a:srgbClr val="FFFFFF"/>
              </a:solidFill>
              <a:latin typeface="Avenir"/>
              <a:ea typeface="Avenir"/>
              <a:cs typeface="Avenir"/>
              <a:sym typeface="Avenir"/>
            </a:endParaRPr>
          </a:p>
          <a:p>
            <a:pPr marL="342900" lvl="0" indent="-254000" algn="l" rtl="0">
              <a:spcBef>
                <a:spcPts val="400"/>
              </a:spcBef>
              <a:spcAft>
                <a:spcPts val="0"/>
              </a:spcAft>
              <a:buNone/>
            </a:pPr>
            <a:endParaRPr sz="2000" dirty="0">
              <a:solidFill>
                <a:srgbClr val="FFFFFF"/>
              </a:solidFill>
              <a:latin typeface="Avenir"/>
              <a:ea typeface="Avenir"/>
              <a:cs typeface="Avenir"/>
              <a:sym typeface="Avenir"/>
            </a:endParaRPr>
          </a:p>
        </p:txBody>
      </p:sp>
      <p:sp>
        <p:nvSpPr>
          <p:cNvPr id="80" name="Google Shape;80;p15"/>
          <p:cNvSpPr txBox="1"/>
          <p:nvPr/>
        </p:nvSpPr>
        <p:spPr>
          <a:xfrm>
            <a:off x="931100" y="393925"/>
            <a:ext cx="7234200" cy="98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FFFFFF"/>
                </a:solidFill>
                <a:latin typeface="Rockwell"/>
                <a:ea typeface="Rockwell"/>
                <a:cs typeface="Rockwell"/>
                <a:sym typeface="Rockwell"/>
              </a:rPr>
              <a:t>Others You May See</a:t>
            </a:r>
            <a:endParaRPr sz="4000">
              <a:solidFill>
                <a:srgbClr val="FFFFFF"/>
              </a:solidFill>
              <a:latin typeface="Rockwell"/>
              <a:ea typeface="Rockwell"/>
              <a:cs typeface="Rockwell"/>
              <a:sym typeface="Rockwell"/>
            </a:endParaRPr>
          </a:p>
        </p:txBody>
      </p:sp>
      <p:pic>
        <p:nvPicPr>
          <p:cNvPr id="2" name="Picture 1">
            <a:extLst>
              <a:ext uri="{FF2B5EF4-FFF2-40B4-BE49-F238E27FC236}">
                <a16:creationId xmlns:a16="http://schemas.microsoft.com/office/drawing/2014/main" id="{88754595-B6A7-491B-B028-B6DBCA253FA0}"/>
              </a:ext>
            </a:extLst>
          </p:cNvPr>
          <p:cNvPicPr>
            <a:picLocks noChangeAspect="1"/>
          </p:cNvPicPr>
          <p:nvPr/>
        </p:nvPicPr>
        <p:blipFill>
          <a:blip r:embed="rId3"/>
          <a:stretch>
            <a:fillRect/>
          </a:stretch>
        </p:blipFill>
        <p:spPr>
          <a:xfrm>
            <a:off x="5683348" y="2548701"/>
            <a:ext cx="3235569" cy="21804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Assumption Of Risk</a:t>
            </a:r>
            <a:endParaRPr>
              <a:solidFill>
                <a:srgbClr val="FFFFFF"/>
              </a:solidFill>
            </a:endParaRPr>
          </a:p>
        </p:txBody>
      </p:sp>
      <p:sp>
        <p:nvSpPr>
          <p:cNvPr id="87" name="Google Shape;87;p16"/>
          <p:cNvSpPr txBox="1">
            <a:spLocks noGrp="1"/>
          </p:cNvSpPr>
          <p:nvPr>
            <p:ph type="body" idx="4294967295"/>
          </p:nvPr>
        </p:nvSpPr>
        <p:spPr>
          <a:xfrm>
            <a:off x="457200" y="1265225"/>
            <a:ext cx="8229600" cy="52704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chemeClr val="hlink"/>
              </a:buClr>
              <a:buSzPts val="2240"/>
              <a:buFont typeface="Noto Sans Symbols"/>
              <a:buNone/>
            </a:pPr>
            <a:endParaRPr sz="3200">
              <a:solidFill>
                <a:srgbClr val="FFFFFF"/>
              </a:solidFill>
              <a:latin typeface="Avenir"/>
              <a:ea typeface="Avenir"/>
              <a:cs typeface="Avenir"/>
              <a:sym typeface="Avenir"/>
            </a:endParaRPr>
          </a:p>
          <a:p>
            <a:pPr marL="342900" marR="0" lvl="0" indent="-342900" algn="l" rtl="0">
              <a:lnSpc>
                <a:spcPct val="100000"/>
              </a:lnSpc>
              <a:spcBef>
                <a:spcPts val="640"/>
              </a:spcBef>
              <a:spcAft>
                <a:spcPts val="0"/>
              </a:spcAft>
              <a:buClr>
                <a:srgbClr val="FFFFFF"/>
              </a:buClr>
              <a:buSzPts val="2240"/>
              <a:buFont typeface="Avenir"/>
              <a:buChar char="●"/>
            </a:pPr>
            <a:r>
              <a:rPr lang="en-US" sz="3200" i="0" u="none">
                <a:solidFill>
                  <a:srgbClr val="FFFFFF"/>
                </a:solidFill>
                <a:latin typeface="Avenir"/>
                <a:ea typeface="Avenir"/>
                <a:cs typeface="Avenir"/>
                <a:sym typeface="Avenir"/>
              </a:rPr>
              <a:t>Not all injuries can be prevented</a:t>
            </a:r>
            <a:endParaRPr sz="3200" i="0" u="none">
              <a:solidFill>
                <a:srgbClr val="FFFFFF"/>
              </a:solidFill>
              <a:latin typeface="Avenir"/>
              <a:ea typeface="Avenir"/>
              <a:cs typeface="Avenir"/>
              <a:sym typeface="Avenir"/>
            </a:endParaRPr>
          </a:p>
          <a:p>
            <a:pPr marL="457200" marR="0" lvl="0" indent="0" algn="l" rtl="0">
              <a:lnSpc>
                <a:spcPct val="100000"/>
              </a:lnSpc>
              <a:spcBef>
                <a:spcPts val="640"/>
              </a:spcBef>
              <a:spcAft>
                <a:spcPts val="0"/>
              </a:spcAft>
              <a:buNone/>
            </a:pPr>
            <a:endParaRPr sz="2000">
              <a:solidFill>
                <a:srgbClr val="FFFFFF"/>
              </a:solidFill>
              <a:latin typeface="Avenir"/>
              <a:ea typeface="Avenir"/>
              <a:cs typeface="Avenir"/>
              <a:sym typeface="Avenir"/>
            </a:endParaRPr>
          </a:p>
          <a:p>
            <a:pPr marL="342900" marR="0" lvl="0" indent="-342900" algn="l" rtl="0">
              <a:lnSpc>
                <a:spcPct val="100000"/>
              </a:lnSpc>
              <a:spcBef>
                <a:spcPts val="640"/>
              </a:spcBef>
              <a:spcAft>
                <a:spcPts val="0"/>
              </a:spcAft>
              <a:buClr>
                <a:srgbClr val="FFFFFF"/>
              </a:buClr>
              <a:buSzPts val="2240"/>
              <a:buFont typeface="Avenir"/>
              <a:buChar char="●"/>
            </a:pPr>
            <a:r>
              <a:rPr lang="en-US" sz="3200" i="0" u="none">
                <a:solidFill>
                  <a:srgbClr val="FFFFFF"/>
                </a:solidFill>
                <a:latin typeface="Avenir"/>
                <a:ea typeface="Avenir"/>
                <a:cs typeface="Avenir"/>
                <a:sym typeface="Avenir"/>
              </a:rPr>
              <a:t>Catastrophic injuries can occur in any sport</a:t>
            </a:r>
            <a:endParaRPr sz="3200" i="0" u="none">
              <a:solidFill>
                <a:srgbClr val="FFFFFF"/>
              </a:solidFill>
              <a:latin typeface="Avenir"/>
              <a:ea typeface="Avenir"/>
              <a:cs typeface="Avenir"/>
              <a:sym typeface="Avenir"/>
            </a:endParaRPr>
          </a:p>
          <a:p>
            <a:pPr marL="457200" marR="0" lvl="0" indent="0" algn="l" rtl="0">
              <a:lnSpc>
                <a:spcPct val="100000"/>
              </a:lnSpc>
              <a:spcBef>
                <a:spcPts val="640"/>
              </a:spcBef>
              <a:spcAft>
                <a:spcPts val="0"/>
              </a:spcAft>
              <a:buNone/>
            </a:pPr>
            <a:endParaRPr sz="2000">
              <a:solidFill>
                <a:srgbClr val="FFFFFF"/>
              </a:solidFill>
              <a:latin typeface="Avenir"/>
              <a:ea typeface="Avenir"/>
              <a:cs typeface="Avenir"/>
              <a:sym typeface="Avenir"/>
            </a:endParaRPr>
          </a:p>
          <a:p>
            <a:pPr marL="342900" marR="0" lvl="0" indent="-342900" algn="l" rtl="0">
              <a:lnSpc>
                <a:spcPct val="100000"/>
              </a:lnSpc>
              <a:spcBef>
                <a:spcPts val="640"/>
              </a:spcBef>
              <a:spcAft>
                <a:spcPts val="0"/>
              </a:spcAft>
              <a:buClr>
                <a:srgbClr val="FFFFFF"/>
              </a:buClr>
              <a:buSzPts val="2240"/>
              <a:buFont typeface="Avenir"/>
              <a:buChar char="●"/>
            </a:pPr>
            <a:r>
              <a:rPr lang="en-US" sz="3200" i="0" u="none">
                <a:solidFill>
                  <a:srgbClr val="FFFFFF"/>
                </a:solidFill>
                <a:latin typeface="Avenir"/>
                <a:ea typeface="Avenir"/>
                <a:cs typeface="Avenir"/>
                <a:sym typeface="Avenir"/>
              </a:rPr>
              <a:t>FCPS</a:t>
            </a:r>
            <a:r>
              <a:rPr lang="en-US" sz="3200">
                <a:solidFill>
                  <a:srgbClr val="FFFFFF"/>
                </a:solidFill>
                <a:latin typeface="Avenir"/>
                <a:ea typeface="Avenir"/>
                <a:cs typeface="Avenir"/>
                <a:sym typeface="Avenir"/>
              </a:rPr>
              <a:t>’s co</a:t>
            </a:r>
            <a:r>
              <a:rPr lang="en-US" sz="3200" i="0" u="none">
                <a:solidFill>
                  <a:srgbClr val="FFFFFF"/>
                </a:solidFill>
                <a:latin typeface="Avenir"/>
                <a:ea typeface="Avenir"/>
                <a:cs typeface="Avenir"/>
                <a:sym typeface="Avenir"/>
              </a:rPr>
              <a:t>mprehensive Athletic Training Program statistics have proven to influence a reduction in the severity of injury.</a:t>
            </a:r>
            <a:endParaRPr>
              <a:solidFill>
                <a:srgbClr val="FFFFFF"/>
              </a:solidFill>
              <a:latin typeface="Avenir"/>
              <a:ea typeface="Avenir"/>
              <a:cs typeface="Avenir"/>
              <a:sym typeface="Avenir"/>
            </a:endParaRPr>
          </a:p>
          <a:p>
            <a:pPr marL="457200" marR="0" lvl="0" indent="0" algn="l" rtl="0">
              <a:lnSpc>
                <a:spcPct val="100000"/>
              </a:lnSpc>
              <a:spcBef>
                <a:spcPts val="640"/>
              </a:spcBef>
              <a:spcAft>
                <a:spcPts val="0"/>
              </a:spcAft>
              <a:buNone/>
            </a:pPr>
            <a:endParaRPr sz="3200" i="0" u="none">
              <a:solidFill>
                <a:srgbClr val="FFFFFF"/>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idx="4294967295"/>
          </p:nvPr>
        </p:nvSpPr>
        <p:spPr>
          <a:xfrm>
            <a:off x="143250" y="46025"/>
            <a:ext cx="88095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000" b="1" i="0" u="none" strike="noStrike" cap="none">
                <a:solidFill>
                  <a:srgbClr val="FFFFFF"/>
                </a:solidFill>
                <a:latin typeface="Garamond"/>
                <a:ea typeface="Garamond"/>
                <a:cs typeface="Garamond"/>
                <a:sym typeface="Garamond"/>
              </a:rPr>
              <a:t>Responsibilities of the Athletic Trainer</a:t>
            </a:r>
            <a:endParaRPr sz="4000">
              <a:solidFill>
                <a:srgbClr val="FFFFFF"/>
              </a:solidFill>
            </a:endParaRPr>
          </a:p>
        </p:txBody>
      </p:sp>
      <p:sp>
        <p:nvSpPr>
          <p:cNvPr id="93" name="Google Shape;93;p17"/>
          <p:cNvSpPr txBox="1">
            <a:spLocks noGrp="1"/>
          </p:cNvSpPr>
          <p:nvPr>
            <p:ph type="body" idx="4294967295"/>
          </p:nvPr>
        </p:nvSpPr>
        <p:spPr>
          <a:xfrm>
            <a:off x="698325" y="1067200"/>
            <a:ext cx="7824900" cy="45261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80000"/>
              </a:lnSpc>
              <a:spcBef>
                <a:spcPts val="0"/>
              </a:spcBef>
              <a:spcAft>
                <a:spcPts val="0"/>
              </a:spcAft>
              <a:buClr>
                <a:schemeClr val="hlink"/>
              </a:buClr>
              <a:buSzPts val="1960"/>
              <a:buFont typeface="Noto Sans Symbols"/>
              <a:buNone/>
            </a:pPr>
            <a:endParaRPr/>
          </a:p>
          <a:p>
            <a:pPr marL="342900" marR="0" lvl="0" indent="-342900" algn="l" rtl="0">
              <a:lnSpc>
                <a:spcPct val="115000"/>
              </a:lnSpc>
              <a:spcBef>
                <a:spcPts val="480"/>
              </a:spcBef>
              <a:spcAft>
                <a:spcPts val="0"/>
              </a:spcAft>
              <a:buClr>
                <a:srgbClr val="FFFFFF"/>
              </a:buClr>
              <a:buSzPts val="1680"/>
              <a:buFont typeface="Noto Sans Symbols"/>
              <a:buChar char="●"/>
            </a:pPr>
            <a:r>
              <a:rPr lang="en-US" sz="2400" b="1">
                <a:solidFill>
                  <a:srgbClr val="FFFFFF"/>
                </a:solidFill>
                <a:latin typeface="Avenir"/>
                <a:ea typeface="Avenir"/>
                <a:cs typeface="Avenir"/>
                <a:sym typeface="Avenir"/>
              </a:rPr>
              <a:t>PREVENTION</a:t>
            </a:r>
            <a:r>
              <a:rPr lang="en-US" sz="2400" i="0" u="none">
                <a:solidFill>
                  <a:srgbClr val="FFFFFF"/>
                </a:solidFill>
                <a:latin typeface="Avenir"/>
                <a:ea typeface="Avenir"/>
                <a:cs typeface="Avenir"/>
                <a:sym typeface="Avenir"/>
              </a:rPr>
              <a:t> of injuries/re-injury </a:t>
            </a:r>
            <a:endParaRPr>
              <a:solidFill>
                <a:srgbClr val="FFFFFF"/>
              </a:solidFill>
              <a:latin typeface="Avenir"/>
              <a:ea typeface="Avenir"/>
              <a:cs typeface="Avenir"/>
              <a:sym typeface="Avenir"/>
            </a:endParaRPr>
          </a:p>
          <a:p>
            <a:pPr marL="342900" marR="0" lvl="0" indent="-342900" algn="l" rtl="0">
              <a:lnSpc>
                <a:spcPct val="115000"/>
              </a:lnSpc>
              <a:spcBef>
                <a:spcPts val="480"/>
              </a:spcBef>
              <a:spcAft>
                <a:spcPts val="0"/>
              </a:spcAft>
              <a:buClr>
                <a:srgbClr val="FFFFFF"/>
              </a:buClr>
              <a:buSzPts val="1680"/>
              <a:buFont typeface="Noto Sans Symbols"/>
              <a:buChar char="●"/>
            </a:pPr>
            <a:r>
              <a:rPr lang="en-US" sz="2400" b="1">
                <a:solidFill>
                  <a:srgbClr val="FFFFFF"/>
                </a:solidFill>
                <a:latin typeface="Avenir"/>
                <a:ea typeface="Avenir"/>
                <a:cs typeface="Avenir"/>
                <a:sym typeface="Avenir"/>
              </a:rPr>
              <a:t>RECOGNITION, EVALUATION and ASSESSMENT</a:t>
            </a:r>
            <a:r>
              <a:rPr lang="en-US" sz="2400" i="0" u="none">
                <a:solidFill>
                  <a:srgbClr val="FFFFFF"/>
                </a:solidFill>
                <a:latin typeface="Avenir"/>
                <a:ea typeface="Avenir"/>
                <a:cs typeface="Avenir"/>
                <a:sym typeface="Avenir"/>
              </a:rPr>
              <a:t> of injuries and conditions</a:t>
            </a:r>
            <a:endParaRPr>
              <a:solidFill>
                <a:srgbClr val="FFFFFF"/>
              </a:solidFill>
              <a:latin typeface="Avenir"/>
              <a:ea typeface="Avenir"/>
              <a:cs typeface="Avenir"/>
              <a:sym typeface="Avenir"/>
            </a:endParaRPr>
          </a:p>
          <a:p>
            <a:pPr marL="342900" marR="0" lvl="0" indent="-342900" algn="l" rtl="0">
              <a:lnSpc>
                <a:spcPct val="115000"/>
              </a:lnSpc>
              <a:spcBef>
                <a:spcPts val="480"/>
              </a:spcBef>
              <a:spcAft>
                <a:spcPts val="0"/>
              </a:spcAft>
              <a:buClr>
                <a:srgbClr val="FFFFFF"/>
              </a:buClr>
              <a:buSzPts val="1680"/>
              <a:buFont typeface="Noto Sans Symbols"/>
              <a:buChar char="●"/>
            </a:pPr>
            <a:r>
              <a:rPr lang="en-US" sz="2400" b="1">
                <a:solidFill>
                  <a:srgbClr val="FFFFFF"/>
                </a:solidFill>
                <a:latin typeface="Avenir"/>
                <a:ea typeface="Avenir"/>
                <a:cs typeface="Avenir"/>
                <a:sym typeface="Avenir"/>
              </a:rPr>
              <a:t>IMMEDIATE CARE </a:t>
            </a:r>
            <a:r>
              <a:rPr lang="en-US" sz="2400" i="0" u="none">
                <a:solidFill>
                  <a:srgbClr val="FFFFFF"/>
                </a:solidFill>
                <a:latin typeface="Avenir"/>
                <a:ea typeface="Avenir"/>
                <a:cs typeface="Avenir"/>
                <a:sym typeface="Avenir"/>
              </a:rPr>
              <a:t>of injuries </a:t>
            </a:r>
            <a:endParaRPr>
              <a:solidFill>
                <a:srgbClr val="FFFFFF"/>
              </a:solidFill>
              <a:latin typeface="Avenir"/>
              <a:ea typeface="Avenir"/>
              <a:cs typeface="Avenir"/>
              <a:sym typeface="Avenir"/>
            </a:endParaRPr>
          </a:p>
          <a:p>
            <a:pPr marL="342900" marR="0" lvl="0" indent="-342900" algn="l" rtl="0">
              <a:lnSpc>
                <a:spcPct val="115000"/>
              </a:lnSpc>
              <a:spcBef>
                <a:spcPts val="480"/>
              </a:spcBef>
              <a:spcAft>
                <a:spcPts val="0"/>
              </a:spcAft>
              <a:buClr>
                <a:srgbClr val="FFFFFF"/>
              </a:buClr>
              <a:buSzPts val="1680"/>
              <a:buFont typeface="Noto Sans Symbols"/>
              <a:buChar char="●"/>
            </a:pPr>
            <a:r>
              <a:rPr lang="en-US" sz="2400" b="1">
                <a:solidFill>
                  <a:srgbClr val="FFFFFF"/>
                </a:solidFill>
                <a:latin typeface="Avenir"/>
                <a:ea typeface="Avenir"/>
                <a:cs typeface="Avenir"/>
                <a:sym typeface="Avenir"/>
              </a:rPr>
              <a:t>REHABILITATION</a:t>
            </a:r>
            <a:r>
              <a:rPr lang="en-US" sz="2400" i="0" u="none">
                <a:solidFill>
                  <a:srgbClr val="FFFFFF"/>
                </a:solidFill>
                <a:latin typeface="Avenir"/>
                <a:ea typeface="Avenir"/>
                <a:cs typeface="Avenir"/>
                <a:sym typeface="Avenir"/>
              </a:rPr>
              <a:t> and reconditioning of injuries</a:t>
            </a:r>
            <a:endParaRPr>
              <a:solidFill>
                <a:srgbClr val="FFFFFF"/>
              </a:solidFill>
              <a:latin typeface="Avenir"/>
              <a:ea typeface="Avenir"/>
              <a:cs typeface="Avenir"/>
              <a:sym typeface="Avenir"/>
            </a:endParaRPr>
          </a:p>
          <a:p>
            <a:pPr marL="342900" marR="0" lvl="0" indent="-342900" algn="l" rtl="0">
              <a:lnSpc>
                <a:spcPct val="115000"/>
              </a:lnSpc>
              <a:spcBef>
                <a:spcPts val="480"/>
              </a:spcBef>
              <a:spcAft>
                <a:spcPts val="0"/>
              </a:spcAft>
              <a:buClr>
                <a:srgbClr val="FFFFFF"/>
              </a:buClr>
              <a:buSzPts val="1680"/>
              <a:buFont typeface="Avenir"/>
              <a:buChar char="●"/>
            </a:pPr>
            <a:r>
              <a:rPr lang="en-US" sz="2400" i="0" u="none">
                <a:solidFill>
                  <a:srgbClr val="FFFFFF"/>
                </a:solidFill>
                <a:latin typeface="Avenir"/>
                <a:ea typeface="Avenir"/>
                <a:cs typeface="Avenir"/>
                <a:sym typeface="Avenir"/>
              </a:rPr>
              <a:t>Organization and administration </a:t>
            </a:r>
            <a:endParaRPr>
              <a:solidFill>
                <a:srgbClr val="FFFFFF"/>
              </a:solidFill>
              <a:latin typeface="Avenir"/>
              <a:ea typeface="Avenir"/>
              <a:cs typeface="Avenir"/>
              <a:sym typeface="Avenir"/>
            </a:endParaRPr>
          </a:p>
          <a:p>
            <a:pPr marL="342900" marR="0" lvl="0" indent="-342900" algn="l" rtl="0">
              <a:lnSpc>
                <a:spcPct val="115000"/>
              </a:lnSpc>
              <a:spcBef>
                <a:spcPts val="480"/>
              </a:spcBef>
              <a:spcAft>
                <a:spcPts val="0"/>
              </a:spcAft>
              <a:buClr>
                <a:srgbClr val="FFFFFF"/>
              </a:buClr>
              <a:buSzPts val="1680"/>
              <a:buFont typeface="Avenir"/>
              <a:buChar char="●"/>
            </a:pPr>
            <a:r>
              <a:rPr lang="en-US" sz="2400" i="0" u="none">
                <a:solidFill>
                  <a:srgbClr val="FFFFFF"/>
                </a:solidFill>
                <a:latin typeface="Avenir"/>
                <a:ea typeface="Avenir"/>
                <a:cs typeface="Avenir"/>
                <a:sym typeface="Avenir"/>
              </a:rPr>
              <a:t>Professional development and responsibility </a:t>
            </a:r>
            <a:endParaRPr>
              <a:solidFill>
                <a:srgbClr val="FFFFFF"/>
              </a:solidFill>
              <a:latin typeface="Avenir"/>
              <a:ea typeface="Avenir"/>
              <a:cs typeface="Avenir"/>
              <a:sym typeface="Avenir"/>
            </a:endParaRPr>
          </a:p>
          <a:p>
            <a:pPr marL="342900" marR="0" lvl="0" indent="-236220" algn="l" rtl="0">
              <a:lnSpc>
                <a:spcPct val="100000"/>
              </a:lnSpc>
              <a:spcBef>
                <a:spcPts val="480"/>
              </a:spcBef>
              <a:spcAft>
                <a:spcPts val="0"/>
              </a:spcAft>
              <a:buClr>
                <a:schemeClr val="hlink"/>
              </a:buClr>
              <a:buSzPts val="1680"/>
              <a:buFont typeface="Noto Sans Symbols"/>
              <a:buNone/>
            </a:pPr>
            <a:endParaRPr sz="2400" b="0" i="0" u="none">
              <a:solidFill>
                <a:srgbClr val="FFCC00"/>
              </a:solidFill>
              <a:latin typeface="Garamond"/>
              <a:ea typeface="Garamond"/>
              <a:cs typeface="Garamond"/>
              <a:sym typeface="Garamond"/>
            </a:endParaRPr>
          </a:p>
        </p:txBody>
      </p:sp>
      <p:pic>
        <p:nvPicPr>
          <p:cNvPr id="94" name="Google Shape;94;p17"/>
          <p:cNvPicPr preferRelativeResize="0"/>
          <p:nvPr/>
        </p:nvPicPr>
        <p:blipFill>
          <a:blip r:embed="rId3">
            <a:alphaModFix/>
          </a:blip>
          <a:stretch>
            <a:fillRect/>
          </a:stretch>
        </p:blipFill>
        <p:spPr>
          <a:xfrm>
            <a:off x="1006665" y="4872327"/>
            <a:ext cx="3565325" cy="1833925"/>
          </a:xfrm>
          <a:prstGeom prst="rect">
            <a:avLst/>
          </a:prstGeom>
          <a:noFill/>
          <a:ln>
            <a:noFill/>
          </a:ln>
        </p:spPr>
      </p:pic>
      <p:pic>
        <p:nvPicPr>
          <p:cNvPr id="95" name="Google Shape;95;p17"/>
          <p:cNvPicPr preferRelativeResize="0"/>
          <p:nvPr/>
        </p:nvPicPr>
        <p:blipFill rotWithShape="1">
          <a:blip r:embed="rId4">
            <a:alphaModFix/>
          </a:blip>
          <a:srcRect/>
          <a:stretch/>
        </p:blipFill>
        <p:spPr>
          <a:xfrm>
            <a:off x="5217773" y="4872325"/>
            <a:ext cx="2708201" cy="1833925"/>
          </a:xfrm>
          <a:prstGeom prst="rect">
            <a:avLst/>
          </a:prstGeom>
          <a:noFill/>
          <a:ln>
            <a:noFill/>
          </a:ln>
          <a:effectLst>
            <a:outerShdw blurRad="8572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idx="4294967295"/>
          </p:nvPr>
        </p:nvSpPr>
        <p:spPr>
          <a:xfrm>
            <a:off x="457200" y="0"/>
            <a:ext cx="8229600" cy="121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br>
              <a:rPr lang="en-US" sz="3200" b="1" i="0" u="none" strike="noStrike" cap="none">
                <a:solidFill>
                  <a:srgbClr val="FFFFFF"/>
                </a:solidFill>
                <a:latin typeface="Garamond"/>
                <a:ea typeface="Garamond"/>
                <a:cs typeface="Garamond"/>
                <a:sym typeface="Garamond"/>
              </a:rPr>
            </a:br>
            <a:r>
              <a:rPr lang="en-US" sz="4400" b="1">
                <a:solidFill>
                  <a:srgbClr val="FFFFFF"/>
                </a:solidFill>
                <a:latin typeface="Garamond"/>
                <a:ea typeface="Garamond"/>
                <a:cs typeface="Garamond"/>
                <a:sym typeface="Garamond"/>
              </a:rPr>
              <a:t>Athletic Training C</a:t>
            </a:r>
            <a:r>
              <a:rPr lang="en-US" sz="4400" b="1" i="0" u="none" strike="noStrike" cap="none">
                <a:solidFill>
                  <a:srgbClr val="FFFFFF"/>
                </a:solidFill>
                <a:latin typeface="Garamond"/>
                <a:ea typeface="Garamond"/>
                <a:cs typeface="Garamond"/>
                <a:sym typeface="Garamond"/>
              </a:rPr>
              <a:t>overage Policy</a:t>
            </a:r>
            <a:endParaRPr>
              <a:solidFill>
                <a:srgbClr val="FFFFFF"/>
              </a:solidFill>
            </a:endParaRPr>
          </a:p>
        </p:txBody>
      </p:sp>
      <p:sp>
        <p:nvSpPr>
          <p:cNvPr id="101" name="Google Shape;101;p18"/>
          <p:cNvSpPr txBox="1">
            <a:spLocks noGrp="1"/>
          </p:cNvSpPr>
          <p:nvPr>
            <p:ph type="body" idx="4294967295"/>
          </p:nvPr>
        </p:nvSpPr>
        <p:spPr>
          <a:xfrm>
            <a:off x="232775" y="1468300"/>
            <a:ext cx="8702400" cy="4964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hlink"/>
              </a:buClr>
              <a:buSzPts val="2520"/>
              <a:buFont typeface="Noto Sans Symbols"/>
              <a:buNone/>
            </a:pPr>
            <a:endParaRPr sz="2000" b="1" u="sng" dirty="0">
              <a:solidFill>
                <a:srgbClr val="FFFFFF"/>
              </a:solidFill>
              <a:latin typeface="Avenir"/>
              <a:ea typeface="Avenir"/>
              <a:cs typeface="Avenir"/>
              <a:sym typeface="Avenir"/>
            </a:endParaRPr>
          </a:p>
          <a:p>
            <a:pPr marL="342900" marR="0" lvl="0" indent="-342900" algn="l" rtl="0">
              <a:lnSpc>
                <a:spcPct val="100000"/>
              </a:lnSpc>
              <a:spcBef>
                <a:spcPts val="0"/>
              </a:spcBef>
              <a:spcAft>
                <a:spcPts val="0"/>
              </a:spcAft>
              <a:buClr>
                <a:schemeClr val="hlink"/>
              </a:buClr>
              <a:buSzPts val="2520"/>
              <a:buFont typeface="Noto Sans Symbols"/>
              <a:buNone/>
            </a:pPr>
            <a:r>
              <a:rPr lang="en-US" sz="2400" b="1" i="0" u="sng" dirty="0">
                <a:solidFill>
                  <a:srgbClr val="FFFFFF"/>
                </a:solidFill>
                <a:latin typeface="Avenir"/>
                <a:ea typeface="Avenir"/>
                <a:cs typeface="Avenir"/>
                <a:sym typeface="Avenir"/>
              </a:rPr>
              <a:t>Athletic Training </a:t>
            </a:r>
            <a:r>
              <a:rPr lang="en-US" sz="2400" b="1" u="sng" dirty="0">
                <a:solidFill>
                  <a:srgbClr val="FFFFFF"/>
                </a:solidFill>
                <a:latin typeface="Avenir"/>
                <a:ea typeface="Avenir"/>
                <a:cs typeface="Avenir"/>
                <a:sym typeface="Avenir"/>
              </a:rPr>
              <a:t>Clinic</a:t>
            </a:r>
            <a:endParaRPr sz="2400" b="1" u="sng" dirty="0">
              <a:solidFill>
                <a:srgbClr val="FFFFFF"/>
              </a:solidFill>
              <a:latin typeface="Avenir"/>
              <a:ea typeface="Avenir"/>
              <a:cs typeface="Avenir"/>
              <a:sym typeface="Avenir"/>
            </a:endParaRPr>
          </a:p>
          <a:p>
            <a:pPr marL="342900" marR="0" lvl="0" indent="-342900" algn="l" rtl="0">
              <a:lnSpc>
                <a:spcPct val="100000"/>
              </a:lnSpc>
              <a:spcBef>
                <a:spcPts val="0"/>
              </a:spcBef>
              <a:spcAft>
                <a:spcPts val="0"/>
              </a:spcAft>
              <a:buClr>
                <a:schemeClr val="hlink"/>
              </a:buClr>
              <a:buSzPts val="2520"/>
              <a:buFont typeface="Noto Sans Symbols"/>
              <a:buNone/>
            </a:pPr>
            <a:endParaRPr sz="2400" b="1" u="sng" dirty="0">
              <a:solidFill>
                <a:srgbClr val="FFFFFF"/>
              </a:solidFill>
              <a:latin typeface="Avenir"/>
              <a:ea typeface="Avenir"/>
              <a:cs typeface="Avenir"/>
              <a:sym typeface="Avenir"/>
            </a:endParaRPr>
          </a:p>
          <a:p>
            <a:pPr marL="685800" marR="0" lvl="0" indent="-381000" algn="l" rtl="0">
              <a:lnSpc>
                <a:spcPct val="100000"/>
              </a:lnSpc>
              <a:spcBef>
                <a:spcPts val="0"/>
              </a:spcBef>
              <a:spcAft>
                <a:spcPts val="0"/>
              </a:spcAft>
              <a:buClr>
                <a:srgbClr val="FFFFFF"/>
              </a:buClr>
              <a:buSzPts val="2400"/>
              <a:buFont typeface="Avenir"/>
              <a:buChar char="●"/>
            </a:pPr>
            <a:r>
              <a:rPr lang="en-US" sz="2400" i="0" u="none" dirty="0">
                <a:solidFill>
                  <a:srgbClr val="FFFFFF"/>
                </a:solidFill>
                <a:latin typeface="Avenir"/>
                <a:ea typeface="Avenir"/>
                <a:cs typeface="Avenir"/>
                <a:sym typeface="Avenir"/>
              </a:rPr>
              <a:t>The A</a:t>
            </a:r>
            <a:r>
              <a:rPr lang="en-US" sz="2400" dirty="0">
                <a:solidFill>
                  <a:srgbClr val="FFFFFF"/>
                </a:solidFill>
                <a:latin typeface="Avenir"/>
                <a:ea typeface="Avenir"/>
                <a:cs typeface="Avenir"/>
                <a:sym typeface="Avenir"/>
              </a:rPr>
              <a:t>T</a:t>
            </a:r>
            <a:r>
              <a:rPr lang="en-US" sz="2400" i="0" u="none" dirty="0">
                <a:solidFill>
                  <a:srgbClr val="FFFFFF"/>
                </a:solidFill>
                <a:latin typeface="Avenir"/>
                <a:ea typeface="Avenir"/>
                <a:cs typeface="Avenir"/>
                <a:sym typeface="Avenir"/>
              </a:rPr>
              <a:t> will be available for evaluations, treatments, rehabilitation, and questions </a:t>
            </a:r>
            <a:r>
              <a:rPr lang="en-US" sz="2400" dirty="0">
                <a:solidFill>
                  <a:srgbClr val="FFFFFF"/>
                </a:solidFill>
                <a:latin typeface="Avenir"/>
                <a:ea typeface="Avenir"/>
                <a:cs typeface="Avenir"/>
                <a:sym typeface="Avenir"/>
              </a:rPr>
              <a:t>after school </a:t>
            </a:r>
            <a:r>
              <a:rPr lang="en-US" sz="2400" i="0" u="none" dirty="0">
                <a:solidFill>
                  <a:srgbClr val="FFFFFF"/>
                </a:solidFill>
                <a:latin typeface="Avenir"/>
                <a:ea typeface="Avenir"/>
                <a:cs typeface="Avenir"/>
                <a:sym typeface="Avenir"/>
              </a:rPr>
              <a:t>each day</a:t>
            </a:r>
            <a:r>
              <a:rPr lang="en-US" sz="2400" dirty="0">
                <a:solidFill>
                  <a:srgbClr val="FFFFFF"/>
                </a:solidFill>
                <a:latin typeface="Avenir"/>
                <a:ea typeface="Avenir"/>
                <a:cs typeface="Avenir"/>
                <a:sym typeface="Avenir"/>
              </a:rPr>
              <a:t>. </a:t>
            </a:r>
            <a:endParaRPr sz="2400" dirty="0">
              <a:solidFill>
                <a:srgbClr val="FFFFFF"/>
              </a:solidFill>
              <a:latin typeface="Avenir"/>
              <a:ea typeface="Avenir"/>
              <a:cs typeface="Avenir"/>
              <a:sym typeface="Avenir"/>
            </a:endParaRPr>
          </a:p>
          <a:p>
            <a:pPr marL="685800" marR="0" lvl="0" indent="-381000" algn="l" rtl="0">
              <a:lnSpc>
                <a:spcPct val="100000"/>
              </a:lnSpc>
              <a:spcBef>
                <a:spcPts val="0"/>
              </a:spcBef>
              <a:spcAft>
                <a:spcPts val="0"/>
              </a:spcAft>
              <a:buClr>
                <a:srgbClr val="FFFFFF"/>
              </a:buClr>
              <a:buSzPts val="2400"/>
              <a:buFont typeface="Avenir"/>
              <a:buChar char="●"/>
            </a:pPr>
            <a:r>
              <a:rPr lang="en-US" sz="2400" dirty="0">
                <a:solidFill>
                  <a:srgbClr val="FFFFFF"/>
                </a:solidFill>
                <a:latin typeface="Avenir"/>
                <a:ea typeface="Avenir"/>
                <a:cs typeface="Avenir"/>
                <a:sym typeface="Avenir"/>
              </a:rPr>
              <a:t>ATs are on-site until the start of the last practice or end of competition.</a:t>
            </a:r>
            <a:endParaRPr sz="2400" dirty="0">
              <a:solidFill>
                <a:srgbClr val="FFFFFF"/>
              </a:solidFill>
              <a:latin typeface="Avenir"/>
              <a:ea typeface="Avenir"/>
              <a:cs typeface="Avenir"/>
              <a:sym typeface="Avenir"/>
            </a:endParaRPr>
          </a:p>
          <a:p>
            <a:pPr marL="685800" marR="0" lvl="0" indent="-381000" algn="l" rtl="0">
              <a:lnSpc>
                <a:spcPct val="100000"/>
              </a:lnSpc>
              <a:spcBef>
                <a:spcPts val="0"/>
              </a:spcBef>
              <a:spcAft>
                <a:spcPts val="0"/>
              </a:spcAft>
              <a:buClr>
                <a:srgbClr val="FFFFFF"/>
              </a:buClr>
              <a:buSzPts val="2400"/>
              <a:buFont typeface="Avenir"/>
              <a:buChar char="●"/>
            </a:pPr>
            <a:r>
              <a:rPr lang="en-US" sz="2400" dirty="0">
                <a:solidFill>
                  <a:srgbClr val="FFFFFF"/>
                </a:solidFill>
                <a:latin typeface="Avenir"/>
                <a:ea typeface="Avenir"/>
                <a:cs typeface="Avenir"/>
                <a:sym typeface="Avenir"/>
              </a:rPr>
              <a:t>Outside of those hours, questions/concerns can be addressed via email or phone.</a:t>
            </a:r>
            <a:endParaRPr sz="2400" dirty="0">
              <a:solidFill>
                <a:srgbClr val="FFFFFF"/>
              </a:solidFill>
              <a:latin typeface="Avenir"/>
              <a:ea typeface="Avenir"/>
              <a:cs typeface="Avenir"/>
              <a:sym typeface="Avenir"/>
            </a:endParaRPr>
          </a:p>
          <a:p>
            <a:pPr marL="685800" marR="0" lvl="0" indent="-228600" algn="l" rtl="0">
              <a:lnSpc>
                <a:spcPct val="100000"/>
              </a:lnSpc>
              <a:spcBef>
                <a:spcPts val="640"/>
              </a:spcBef>
              <a:spcAft>
                <a:spcPts val="0"/>
              </a:spcAft>
              <a:buNone/>
            </a:pPr>
            <a:endParaRPr sz="2000" b="1" u="sng" dirty="0">
              <a:solidFill>
                <a:srgbClr val="FFFFFF"/>
              </a:solidFill>
              <a:latin typeface="Avenir"/>
              <a:ea typeface="Avenir"/>
              <a:cs typeface="Avenir"/>
              <a:sym typeface="Avenir"/>
            </a:endParaRPr>
          </a:p>
          <a:p>
            <a:pPr marL="0" marR="0" lvl="0" indent="0" algn="l" rtl="0">
              <a:lnSpc>
                <a:spcPct val="100000"/>
              </a:lnSpc>
              <a:spcBef>
                <a:spcPts val="640"/>
              </a:spcBef>
              <a:spcAft>
                <a:spcPts val="0"/>
              </a:spcAft>
              <a:buNone/>
            </a:pPr>
            <a:endParaRPr sz="2000" b="1" i="1" u="sng" dirty="0">
              <a:solidFill>
                <a:srgbClr val="FFFFFF"/>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idx="4294967295"/>
          </p:nvPr>
        </p:nvSpPr>
        <p:spPr>
          <a:xfrm>
            <a:off x="457200" y="0"/>
            <a:ext cx="8229600" cy="121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br>
              <a:rPr lang="en-US" sz="3200" b="1" i="0" u="none" strike="noStrike" cap="none">
                <a:solidFill>
                  <a:srgbClr val="FFFFFF"/>
                </a:solidFill>
                <a:latin typeface="Garamond"/>
                <a:ea typeface="Garamond"/>
                <a:cs typeface="Garamond"/>
                <a:sym typeface="Garamond"/>
              </a:rPr>
            </a:br>
            <a:r>
              <a:rPr lang="en-US" sz="4400" b="1">
                <a:solidFill>
                  <a:srgbClr val="FFFFFF"/>
                </a:solidFill>
                <a:latin typeface="Garamond"/>
                <a:ea typeface="Garamond"/>
                <a:cs typeface="Garamond"/>
                <a:sym typeface="Garamond"/>
              </a:rPr>
              <a:t>Athletic Training C</a:t>
            </a:r>
            <a:r>
              <a:rPr lang="en-US" sz="4400" b="1" i="0" u="none" strike="noStrike" cap="none">
                <a:solidFill>
                  <a:srgbClr val="FFFFFF"/>
                </a:solidFill>
                <a:latin typeface="Garamond"/>
                <a:ea typeface="Garamond"/>
                <a:cs typeface="Garamond"/>
                <a:sym typeface="Garamond"/>
              </a:rPr>
              <a:t>overage Policy</a:t>
            </a:r>
            <a:endParaRPr>
              <a:solidFill>
                <a:srgbClr val="FFFFFF"/>
              </a:solidFill>
            </a:endParaRPr>
          </a:p>
        </p:txBody>
      </p:sp>
      <p:sp>
        <p:nvSpPr>
          <p:cNvPr id="107" name="Google Shape;107;p19"/>
          <p:cNvSpPr txBox="1">
            <a:spLocks noGrp="1"/>
          </p:cNvSpPr>
          <p:nvPr>
            <p:ph type="body" idx="4294967295"/>
          </p:nvPr>
        </p:nvSpPr>
        <p:spPr>
          <a:xfrm>
            <a:off x="636925" y="1392325"/>
            <a:ext cx="7968900" cy="53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40"/>
              </a:spcBef>
              <a:spcAft>
                <a:spcPts val="0"/>
              </a:spcAft>
              <a:buNone/>
            </a:pPr>
            <a:r>
              <a:rPr lang="en-US" sz="2200" b="1" u="sng" dirty="0">
                <a:solidFill>
                  <a:srgbClr val="FFFFFF"/>
                </a:solidFill>
                <a:latin typeface="Avenir"/>
                <a:ea typeface="Avenir"/>
                <a:cs typeface="Avenir"/>
                <a:sym typeface="Avenir"/>
              </a:rPr>
              <a:t>Athletic Contests</a:t>
            </a:r>
            <a:endParaRPr sz="2200" b="1" u="sng" dirty="0">
              <a:solidFill>
                <a:srgbClr val="FFFFFF"/>
              </a:solidFill>
              <a:latin typeface="Avenir"/>
              <a:ea typeface="Avenir"/>
              <a:cs typeface="Avenir"/>
              <a:sym typeface="Avenir"/>
            </a:endParaRPr>
          </a:p>
          <a:p>
            <a:pPr marL="0" marR="0" lvl="0" indent="0" algn="l" rtl="0">
              <a:lnSpc>
                <a:spcPct val="100000"/>
              </a:lnSpc>
              <a:spcBef>
                <a:spcPts val="640"/>
              </a:spcBef>
              <a:spcAft>
                <a:spcPts val="0"/>
              </a:spcAft>
              <a:buNone/>
            </a:pPr>
            <a:endParaRPr sz="1600" dirty="0">
              <a:solidFill>
                <a:srgbClr val="FFFFFF"/>
              </a:solidFill>
              <a:latin typeface="Avenir"/>
              <a:ea typeface="Avenir"/>
              <a:cs typeface="Avenir"/>
              <a:sym typeface="Avenir"/>
            </a:endParaRPr>
          </a:p>
          <a:p>
            <a:pPr marL="0" marR="0" lvl="0" indent="0" algn="l" rtl="0">
              <a:lnSpc>
                <a:spcPct val="100000"/>
              </a:lnSpc>
              <a:spcBef>
                <a:spcPts val="640"/>
              </a:spcBef>
              <a:spcAft>
                <a:spcPts val="0"/>
              </a:spcAft>
              <a:buNone/>
            </a:pPr>
            <a:r>
              <a:rPr lang="en-US" sz="2200" i="0" u="none" dirty="0">
                <a:solidFill>
                  <a:srgbClr val="FFFFFF"/>
                </a:solidFill>
                <a:latin typeface="Avenir"/>
                <a:ea typeface="Avenir"/>
                <a:cs typeface="Avenir"/>
                <a:sym typeface="Avenir"/>
              </a:rPr>
              <a:t>Most contests are covered by the home athletic trainer</a:t>
            </a:r>
            <a:r>
              <a:rPr lang="en-US" sz="2200" dirty="0">
                <a:solidFill>
                  <a:srgbClr val="FFFFFF"/>
                </a:solidFill>
                <a:latin typeface="Avenir"/>
                <a:ea typeface="Avenir"/>
                <a:cs typeface="Avenir"/>
                <a:sym typeface="Avenir"/>
              </a:rPr>
              <a:t>, exceptions include:</a:t>
            </a:r>
            <a:endParaRPr sz="2200" i="0" u="none" dirty="0">
              <a:solidFill>
                <a:srgbClr val="FFFFFF"/>
              </a:solidFill>
              <a:latin typeface="Avenir"/>
              <a:ea typeface="Avenir"/>
              <a:cs typeface="Avenir"/>
              <a:sym typeface="Avenir"/>
            </a:endParaRPr>
          </a:p>
          <a:p>
            <a:pPr marL="914400" marR="0" lvl="0" indent="-342900" algn="l" rtl="0">
              <a:lnSpc>
                <a:spcPct val="100000"/>
              </a:lnSpc>
              <a:spcBef>
                <a:spcPts val="640"/>
              </a:spcBef>
              <a:spcAft>
                <a:spcPts val="0"/>
              </a:spcAft>
              <a:buClr>
                <a:srgbClr val="FFFFFF"/>
              </a:buClr>
              <a:buSzPts val="1800"/>
              <a:buFont typeface="Avenir"/>
              <a:buChar char="●"/>
            </a:pPr>
            <a:r>
              <a:rPr lang="en-US" dirty="0">
                <a:solidFill>
                  <a:srgbClr val="FFFFFF"/>
                </a:solidFill>
                <a:latin typeface="Avenir"/>
                <a:ea typeface="Avenir"/>
                <a:cs typeface="Avenir"/>
                <a:sym typeface="Avenir"/>
              </a:rPr>
              <a:t>Fall </a:t>
            </a:r>
            <a:endParaRPr dirty="0">
              <a:solidFill>
                <a:srgbClr val="FFFFFF"/>
              </a:solidFill>
              <a:latin typeface="Avenir"/>
              <a:ea typeface="Avenir"/>
              <a:cs typeface="Avenir"/>
              <a:sym typeface="Avenir"/>
            </a:endParaRPr>
          </a:p>
          <a:p>
            <a:pPr marL="1371600" lvl="1" indent="-342900" algn="l" rtl="0">
              <a:lnSpc>
                <a:spcPct val="100000"/>
              </a:lnSpc>
              <a:spcBef>
                <a:spcPts val="0"/>
              </a:spcBef>
              <a:spcAft>
                <a:spcPts val="0"/>
              </a:spcAft>
              <a:buClr>
                <a:srgbClr val="FFFFFF"/>
              </a:buClr>
              <a:buSzPts val="1800"/>
              <a:buFont typeface="Avenir"/>
              <a:buChar char="○"/>
            </a:pPr>
            <a:r>
              <a:rPr lang="en-US" sz="1800" dirty="0">
                <a:solidFill>
                  <a:srgbClr val="FFFFFF"/>
                </a:solidFill>
                <a:latin typeface="Avenir"/>
                <a:ea typeface="Avenir"/>
                <a:cs typeface="Avenir"/>
                <a:sym typeface="Avenir"/>
              </a:rPr>
              <a:t>An AT is at all Football Practices and Games. </a:t>
            </a:r>
            <a:endParaRPr sz="1800" dirty="0">
              <a:solidFill>
                <a:srgbClr val="FFFFFF"/>
              </a:solidFill>
              <a:latin typeface="Avenir"/>
              <a:ea typeface="Avenir"/>
              <a:cs typeface="Avenir"/>
              <a:sym typeface="Avenir"/>
            </a:endParaRPr>
          </a:p>
          <a:p>
            <a:pPr marL="1371600" lvl="1" indent="-342900" algn="l" rtl="0">
              <a:lnSpc>
                <a:spcPct val="100000"/>
              </a:lnSpc>
              <a:spcBef>
                <a:spcPts val="0"/>
              </a:spcBef>
              <a:spcAft>
                <a:spcPts val="0"/>
              </a:spcAft>
              <a:buClr>
                <a:srgbClr val="FFFFFF"/>
              </a:buClr>
              <a:buSzPts val="1800"/>
              <a:buFont typeface="Avenir"/>
              <a:buChar char="○"/>
            </a:pPr>
            <a:r>
              <a:rPr lang="en-US" sz="1800" dirty="0">
                <a:solidFill>
                  <a:srgbClr val="FFFFFF"/>
                </a:solidFill>
                <a:latin typeface="Avenir"/>
                <a:ea typeface="Avenir"/>
                <a:cs typeface="Avenir"/>
                <a:sym typeface="Avenir"/>
              </a:rPr>
              <a:t>XC will be covered by an assigned AT</a:t>
            </a:r>
            <a:endParaRPr sz="1800" dirty="0">
              <a:solidFill>
                <a:srgbClr val="FFFFFF"/>
              </a:solidFill>
              <a:latin typeface="Avenir"/>
              <a:ea typeface="Avenir"/>
              <a:cs typeface="Avenir"/>
              <a:sym typeface="Avenir"/>
            </a:endParaRPr>
          </a:p>
          <a:p>
            <a:pPr marL="1371600" lvl="1" indent="-342900" algn="l" rtl="0">
              <a:lnSpc>
                <a:spcPct val="100000"/>
              </a:lnSpc>
              <a:spcBef>
                <a:spcPts val="0"/>
              </a:spcBef>
              <a:spcAft>
                <a:spcPts val="0"/>
              </a:spcAft>
              <a:buClr>
                <a:srgbClr val="FFFFFF"/>
              </a:buClr>
              <a:buSzPts val="1800"/>
              <a:buFont typeface="Avenir"/>
              <a:buChar char="○"/>
            </a:pPr>
            <a:r>
              <a:rPr lang="en-US" sz="1800" dirty="0">
                <a:solidFill>
                  <a:srgbClr val="FFFFFF"/>
                </a:solidFill>
                <a:latin typeface="Avenir"/>
                <a:ea typeface="Avenir"/>
                <a:cs typeface="Avenir"/>
                <a:sym typeface="Avenir"/>
              </a:rPr>
              <a:t>Golf does not have an AT on site, but AT is available by phone</a:t>
            </a:r>
            <a:endParaRPr sz="1800" dirty="0">
              <a:solidFill>
                <a:srgbClr val="FFFFFF"/>
              </a:solidFill>
              <a:latin typeface="Avenir"/>
              <a:ea typeface="Avenir"/>
              <a:cs typeface="Avenir"/>
              <a:sym typeface="Avenir"/>
            </a:endParaRPr>
          </a:p>
          <a:p>
            <a:pPr marL="914400" marR="0" lvl="0" indent="-342900" algn="l" rtl="0">
              <a:lnSpc>
                <a:spcPct val="100000"/>
              </a:lnSpc>
              <a:spcBef>
                <a:spcPts val="0"/>
              </a:spcBef>
              <a:spcAft>
                <a:spcPts val="0"/>
              </a:spcAft>
              <a:buClr>
                <a:srgbClr val="FFFFFF"/>
              </a:buClr>
              <a:buSzPts val="1800"/>
              <a:buFont typeface="Avenir"/>
              <a:buChar char="●"/>
            </a:pPr>
            <a:r>
              <a:rPr lang="en-US" b="1" u="sng" dirty="0">
                <a:solidFill>
                  <a:srgbClr val="FFFFFF"/>
                </a:solidFill>
                <a:latin typeface="Avenir"/>
                <a:ea typeface="Avenir"/>
                <a:cs typeface="Avenir"/>
                <a:sym typeface="Avenir"/>
              </a:rPr>
              <a:t>Winter</a:t>
            </a:r>
            <a:endParaRPr b="1" u="sng" dirty="0">
              <a:solidFill>
                <a:srgbClr val="FFFFFF"/>
              </a:solidFill>
              <a:latin typeface="Avenir"/>
              <a:ea typeface="Avenir"/>
              <a:cs typeface="Avenir"/>
              <a:sym typeface="Avenir"/>
            </a:endParaRPr>
          </a:p>
          <a:p>
            <a:pPr marL="1371600" marR="0" lvl="1" indent="-342900" algn="l" rtl="0">
              <a:lnSpc>
                <a:spcPct val="100000"/>
              </a:lnSpc>
              <a:spcBef>
                <a:spcPts val="0"/>
              </a:spcBef>
              <a:spcAft>
                <a:spcPts val="0"/>
              </a:spcAft>
              <a:buClr>
                <a:srgbClr val="FFFFFF"/>
              </a:buClr>
              <a:buSzPts val="1800"/>
              <a:buFont typeface="Avenir"/>
              <a:buChar char="○"/>
            </a:pPr>
            <a:r>
              <a:rPr lang="en-US" sz="1800" b="1" u="sng" dirty="0">
                <a:solidFill>
                  <a:srgbClr val="FFFFFF"/>
                </a:solidFill>
                <a:latin typeface="Avenir"/>
                <a:ea typeface="Avenir"/>
                <a:cs typeface="Avenir"/>
                <a:sym typeface="Avenir"/>
              </a:rPr>
              <a:t>Indoor Track is covered by an assigned AT</a:t>
            </a:r>
            <a:endParaRPr sz="1800" b="1" u="sng" dirty="0">
              <a:solidFill>
                <a:srgbClr val="FFFFFF"/>
              </a:solidFill>
              <a:latin typeface="Avenir"/>
              <a:ea typeface="Avenir"/>
              <a:cs typeface="Avenir"/>
              <a:sym typeface="Avenir"/>
            </a:endParaRPr>
          </a:p>
          <a:p>
            <a:pPr marL="1371600" marR="0" lvl="1" indent="-342900" algn="l" rtl="0">
              <a:lnSpc>
                <a:spcPct val="100000"/>
              </a:lnSpc>
              <a:spcBef>
                <a:spcPts val="0"/>
              </a:spcBef>
              <a:spcAft>
                <a:spcPts val="0"/>
              </a:spcAft>
              <a:buClr>
                <a:srgbClr val="FFFFFF"/>
              </a:buClr>
              <a:buSzPts val="1800"/>
              <a:buFont typeface="Avenir"/>
              <a:buChar char="○"/>
            </a:pPr>
            <a:r>
              <a:rPr lang="en-US" sz="1800" b="1" u="sng" dirty="0">
                <a:solidFill>
                  <a:srgbClr val="FFFFFF"/>
                </a:solidFill>
                <a:latin typeface="Avenir"/>
                <a:ea typeface="Avenir"/>
                <a:cs typeface="Avenir"/>
                <a:sym typeface="Avenir"/>
              </a:rPr>
              <a:t>Regular season Swim &amp; Dive does not have on site coverage, but the post-season does</a:t>
            </a:r>
            <a:endParaRPr sz="1800" b="1" u="sng" dirty="0">
              <a:solidFill>
                <a:srgbClr val="FFFFFF"/>
              </a:solidFill>
              <a:latin typeface="Avenir"/>
              <a:ea typeface="Avenir"/>
              <a:cs typeface="Avenir"/>
              <a:sym typeface="Avenir"/>
            </a:endParaRPr>
          </a:p>
          <a:p>
            <a:pPr marL="914400" marR="0" lvl="0" indent="-342900" algn="l" rtl="0">
              <a:lnSpc>
                <a:spcPct val="100000"/>
              </a:lnSpc>
              <a:spcBef>
                <a:spcPts val="0"/>
              </a:spcBef>
              <a:spcAft>
                <a:spcPts val="0"/>
              </a:spcAft>
              <a:buClr>
                <a:srgbClr val="FFFFFF"/>
              </a:buClr>
              <a:buSzPts val="1800"/>
              <a:buFont typeface="Avenir"/>
              <a:buChar char="●"/>
            </a:pPr>
            <a:r>
              <a:rPr lang="en-US" dirty="0">
                <a:solidFill>
                  <a:srgbClr val="FFFFFF"/>
                </a:solidFill>
                <a:latin typeface="Avenir"/>
                <a:ea typeface="Avenir"/>
                <a:cs typeface="Avenir"/>
                <a:sym typeface="Avenir"/>
              </a:rPr>
              <a:t>Spring</a:t>
            </a:r>
            <a:endParaRPr dirty="0">
              <a:solidFill>
                <a:srgbClr val="FFFFFF"/>
              </a:solidFill>
              <a:latin typeface="Avenir"/>
              <a:ea typeface="Avenir"/>
              <a:cs typeface="Avenir"/>
              <a:sym typeface="Avenir"/>
            </a:endParaRPr>
          </a:p>
          <a:p>
            <a:pPr marL="1371600" lvl="1" indent="-342900" algn="l" rtl="0">
              <a:lnSpc>
                <a:spcPct val="80000"/>
              </a:lnSpc>
              <a:spcBef>
                <a:spcPts val="0"/>
              </a:spcBef>
              <a:spcAft>
                <a:spcPts val="0"/>
              </a:spcAft>
              <a:buClr>
                <a:srgbClr val="FFFFFF"/>
              </a:buClr>
              <a:buSzPts val="1800"/>
              <a:buFont typeface="Avenir"/>
              <a:buChar char="○"/>
            </a:pPr>
            <a:r>
              <a:rPr lang="en-US" sz="1800" dirty="0">
                <a:solidFill>
                  <a:srgbClr val="FFFFFF"/>
                </a:solidFill>
                <a:latin typeface="Avenir"/>
                <a:ea typeface="Avenir"/>
                <a:cs typeface="Avenir"/>
                <a:sym typeface="Avenir"/>
              </a:rPr>
              <a:t>All spring sports are covered by the home AT, although we often have multiple activities running simultaneously, so you may or may not see us at your event, but we’re on campus.</a:t>
            </a:r>
            <a:endParaRPr sz="1800" b="1" i="1" u="sng" dirty="0">
              <a:solidFill>
                <a:srgbClr val="FFCC00"/>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idx="4294967295"/>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Injur</a:t>
            </a:r>
            <a:r>
              <a:rPr lang="en-US" sz="4400" b="1">
                <a:solidFill>
                  <a:srgbClr val="FFFFFF"/>
                </a:solidFill>
                <a:latin typeface="Garamond"/>
                <a:ea typeface="Garamond"/>
                <a:cs typeface="Garamond"/>
                <a:sym typeface="Garamond"/>
              </a:rPr>
              <a:t>y</a:t>
            </a:r>
            <a:r>
              <a:rPr lang="en-US" sz="4400" b="1" i="0" u="none" strike="noStrike" cap="none">
                <a:solidFill>
                  <a:srgbClr val="FFFFFF"/>
                </a:solidFill>
                <a:latin typeface="Garamond"/>
                <a:ea typeface="Garamond"/>
                <a:cs typeface="Garamond"/>
                <a:sym typeface="Garamond"/>
              </a:rPr>
              <a:t> Reporting </a:t>
            </a:r>
            <a:endParaRPr>
              <a:solidFill>
                <a:srgbClr val="FFFFFF"/>
              </a:solidFill>
            </a:endParaRPr>
          </a:p>
        </p:txBody>
      </p:sp>
      <p:sp>
        <p:nvSpPr>
          <p:cNvPr id="113" name="Google Shape;113;p20"/>
          <p:cNvSpPr txBox="1">
            <a:spLocks noGrp="1"/>
          </p:cNvSpPr>
          <p:nvPr>
            <p:ph type="body" idx="4294967295"/>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53060" algn="l" rtl="0">
              <a:lnSpc>
                <a:spcPct val="100000"/>
              </a:lnSpc>
              <a:spcBef>
                <a:spcPts val="0"/>
              </a:spcBef>
              <a:spcAft>
                <a:spcPts val="0"/>
              </a:spcAft>
              <a:buClr>
                <a:srgbClr val="FFFFFF"/>
              </a:buClr>
              <a:buSzPts val="2400"/>
              <a:buFont typeface="Noto Sans Symbols"/>
              <a:buChar char="●"/>
            </a:pPr>
            <a:r>
              <a:rPr lang="en-US" sz="2400" b="1" i="0" u="sng">
                <a:solidFill>
                  <a:srgbClr val="FFFFFF"/>
                </a:solidFill>
                <a:latin typeface="Avenir"/>
                <a:ea typeface="Avenir"/>
                <a:cs typeface="Avenir"/>
                <a:sym typeface="Avenir"/>
              </a:rPr>
              <a:t>All </a:t>
            </a:r>
            <a:r>
              <a:rPr lang="en-US" sz="2400" i="0" u="none">
                <a:solidFill>
                  <a:srgbClr val="FFFFFF"/>
                </a:solidFill>
                <a:latin typeface="Avenir"/>
                <a:ea typeface="Avenir"/>
                <a:cs typeface="Avenir"/>
                <a:sym typeface="Avenir"/>
              </a:rPr>
              <a:t>injuries &amp; illnesses </a:t>
            </a:r>
            <a:r>
              <a:rPr lang="en-US" sz="2400" b="1" i="0" u="sng">
                <a:solidFill>
                  <a:srgbClr val="FFFFFF"/>
                </a:solidFill>
                <a:latin typeface="Avenir"/>
                <a:ea typeface="Avenir"/>
                <a:cs typeface="Avenir"/>
                <a:sym typeface="Avenir"/>
              </a:rPr>
              <a:t>must</a:t>
            </a:r>
            <a:r>
              <a:rPr lang="en-US" sz="2400" i="0" u="none">
                <a:solidFill>
                  <a:srgbClr val="FFFFFF"/>
                </a:solidFill>
                <a:latin typeface="Avenir"/>
                <a:ea typeface="Avenir"/>
                <a:cs typeface="Avenir"/>
                <a:sym typeface="Avenir"/>
              </a:rPr>
              <a:t> be reported to the Athletic Trainers prior to return to activity regardless of severity or physician consultation</a:t>
            </a:r>
            <a:endParaRPr sz="2400" i="0" u="none">
              <a:solidFill>
                <a:srgbClr val="FFFFFF"/>
              </a:solidFill>
              <a:latin typeface="Avenir"/>
              <a:ea typeface="Avenir"/>
              <a:cs typeface="Avenir"/>
              <a:sym typeface="Avenir"/>
            </a:endParaRPr>
          </a:p>
          <a:p>
            <a:pPr marL="457200" marR="0" lvl="0" indent="0" algn="l" rtl="0">
              <a:lnSpc>
                <a:spcPct val="100000"/>
              </a:lnSpc>
              <a:spcBef>
                <a:spcPts val="0"/>
              </a:spcBef>
              <a:spcAft>
                <a:spcPts val="0"/>
              </a:spcAft>
              <a:buNone/>
            </a:pPr>
            <a:endParaRPr sz="2400">
              <a:solidFill>
                <a:srgbClr val="FFFFFF"/>
              </a:solidFill>
              <a:latin typeface="Avenir"/>
              <a:ea typeface="Avenir"/>
              <a:cs typeface="Avenir"/>
              <a:sym typeface="Avenir"/>
            </a:endParaRPr>
          </a:p>
          <a:p>
            <a:pPr marL="342900" marR="0" lvl="0" indent="-353060" algn="l" rtl="0">
              <a:lnSpc>
                <a:spcPct val="100000"/>
              </a:lnSpc>
              <a:spcBef>
                <a:spcPts val="640"/>
              </a:spcBef>
              <a:spcAft>
                <a:spcPts val="0"/>
              </a:spcAft>
              <a:buClr>
                <a:srgbClr val="FFFFFF"/>
              </a:buClr>
              <a:buSzPts val="2400"/>
              <a:buFont typeface="Noto Sans Symbols"/>
              <a:buChar char="●"/>
            </a:pPr>
            <a:r>
              <a:rPr lang="en-US" sz="2400" i="0" u="none">
                <a:solidFill>
                  <a:srgbClr val="FFFFFF"/>
                </a:solidFill>
                <a:latin typeface="Avenir"/>
                <a:ea typeface="Avenir"/>
                <a:cs typeface="Avenir"/>
                <a:sym typeface="Avenir"/>
              </a:rPr>
              <a:t>Our philosophy is to return injured athletes to participation in the quickest and </a:t>
            </a:r>
            <a:r>
              <a:rPr lang="en-US" sz="2400" b="1" i="0" u="none">
                <a:solidFill>
                  <a:srgbClr val="FFFFFF"/>
                </a:solidFill>
                <a:latin typeface="Avenir"/>
                <a:ea typeface="Avenir"/>
                <a:cs typeface="Avenir"/>
                <a:sym typeface="Avenir"/>
              </a:rPr>
              <a:t>SAFEST</a:t>
            </a:r>
            <a:r>
              <a:rPr lang="en-US" sz="2400" i="0" u="none">
                <a:solidFill>
                  <a:srgbClr val="FFFFFF"/>
                </a:solidFill>
                <a:latin typeface="Avenir"/>
                <a:ea typeface="Avenir"/>
                <a:cs typeface="Avenir"/>
                <a:sym typeface="Avenir"/>
              </a:rPr>
              <a:t> manner possible using a progressive return to activity</a:t>
            </a:r>
            <a:endParaRPr sz="2400">
              <a:solidFill>
                <a:srgbClr val="FFFFFF"/>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p:nvPr/>
        </p:nvSpPr>
        <p:spPr>
          <a:xfrm>
            <a:off x="1081275" y="5376800"/>
            <a:ext cx="7257900" cy="1095900"/>
          </a:xfrm>
          <a:prstGeom prst="roundRect">
            <a:avLst>
              <a:gd name="adj" fmla="val 16667"/>
            </a:avLst>
          </a:prstGeom>
          <a:solidFill>
            <a:srgbClr val="F3F3F3"/>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1"/>
          <p:cNvSpPr/>
          <p:nvPr/>
        </p:nvSpPr>
        <p:spPr>
          <a:xfrm>
            <a:off x="266625" y="1896204"/>
            <a:ext cx="4162200" cy="2721000"/>
          </a:xfrm>
          <a:prstGeom prst="roundRect">
            <a:avLst>
              <a:gd name="adj" fmla="val 16667"/>
            </a:avLst>
          </a:prstGeom>
          <a:solidFill>
            <a:srgbClr val="F3F3F3"/>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21"/>
          <p:cNvSpPr/>
          <p:nvPr/>
        </p:nvSpPr>
        <p:spPr>
          <a:xfrm>
            <a:off x="4751250" y="1877025"/>
            <a:ext cx="4162200" cy="2721000"/>
          </a:xfrm>
          <a:prstGeom prst="roundRect">
            <a:avLst>
              <a:gd name="adj" fmla="val 16667"/>
            </a:avLst>
          </a:prstGeom>
          <a:solidFill>
            <a:srgbClr val="F3F3F3"/>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p21"/>
          <p:cNvSpPr txBox="1">
            <a:spLocks noGrp="1"/>
          </p:cNvSpPr>
          <p:nvPr>
            <p:ph type="title"/>
          </p:nvPr>
        </p:nvSpPr>
        <p:spPr>
          <a:xfrm>
            <a:off x="311700" y="208258"/>
            <a:ext cx="8520600" cy="148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C00"/>
              </a:buClr>
              <a:buSzPts val="2800"/>
              <a:buFont typeface="Garamond"/>
              <a:buNone/>
            </a:pPr>
            <a:r>
              <a:rPr lang="en-US" sz="4400" b="1" i="0" u="none" strike="noStrike" cap="none">
                <a:solidFill>
                  <a:srgbClr val="FFFFFF"/>
                </a:solidFill>
                <a:latin typeface="Garamond"/>
                <a:ea typeface="Garamond"/>
                <a:cs typeface="Garamond"/>
                <a:sym typeface="Garamond"/>
              </a:rPr>
              <a:t>Care of Injuries</a:t>
            </a:r>
            <a:endParaRPr sz="4400" b="1" i="0" u="none" strike="noStrike" cap="none">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2800"/>
              <a:buFont typeface="Garamond"/>
              <a:buNone/>
            </a:pPr>
            <a:endParaRPr sz="1800" b="1">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CC00"/>
              </a:buClr>
              <a:buSzPts val="2800"/>
              <a:buFont typeface="Garamond"/>
              <a:buNone/>
            </a:pPr>
            <a:r>
              <a:rPr lang="en-US" sz="2200" b="1">
                <a:solidFill>
                  <a:srgbClr val="FFFFFF"/>
                </a:solidFill>
                <a:latin typeface="Avenir"/>
                <a:ea typeface="Avenir"/>
                <a:cs typeface="Avenir"/>
                <a:sym typeface="Avenir"/>
              </a:rPr>
              <a:t>Injuries can be treated in different ways depending on the severity. Methods may also be combined to best suit the athlete.</a:t>
            </a:r>
            <a:endParaRPr sz="2200" b="1">
              <a:solidFill>
                <a:srgbClr val="FFFFFF"/>
              </a:solidFill>
              <a:latin typeface="Avenir"/>
              <a:ea typeface="Avenir"/>
              <a:cs typeface="Avenir"/>
              <a:sym typeface="Avenir"/>
            </a:endParaRPr>
          </a:p>
        </p:txBody>
      </p:sp>
      <p:sp>
        <p:nvSpPr>
          <p:cNvPr id="123" name="Google Shape;123;p21"/>
          <p:cNvSpPr txBox="1">
            <a:spLocks noGrp="1"/>
          </p:cNvSpPr>
          <p:nvPr>
            <p:ph type="body" idx="1"/>
          </p:nvPr>
        </p:nvSpPr>
        <p:spPr>
          <a:xfrm>
            <a:off x="347775" y="2040829"/>
            <a:ext cx="3999900" cy="25458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80000"/>
              </a:lnSpc>
              <a:spcBef>
                <a:spcPts val="0"/>
              </a:spcBef>
              <a:spcAft>
                <a:spcPts val="0"/>
              </a:spcAft>
              <a:buClr>
                <a:schemeClr val="hlink"/>
              </a:buClr>
              <a:buSzPts val="1680"/>
              <a:buFont typeface="Noto Sans Symbols"/>
              <a:buNone/>
            </a:pPr>
            <a:r>
              <a:rPr lang="en-US" sz="2700" b="1">
                <a:solidFill>
                  <a:srgbClr val="FF0000"/>
                </a:solidFill>
                <a:latin typeface="Avenir"/>
                <a:ea typeface="Avenir"/>
                <a:cs typeface="Avenir"/>
                <a:sym typeface="Avenir"/>
              </a:rPr>
              <a:t>RICE</a:t>
            </a:r>
            <a:endParaRPr sz="1700" b="1">
              <a:solidFill>
                <a:srgbClr val="FF0000"/>
              </a:solidFill>
              <a:latin typeface="Avenir"/>
              <a:ea typeface="Avenir"/>
              <a:cs typeface="Avenir"/>
              <a:sym typeface="Avenir"/>
            </a:endParaRPr>
          </a:p>
          <a:p>
            <a:pPr marL="342900" marR="0" lvl="0" indent="-342900" algn="l" rtl="0">
              <a:lnSpc>
                <a:spcPct val="80000"/>
              </a:lnSpc>
              <a:spcBef>
                <a:spcPts val="480"/>
              </a:spcBef>
              <a:spcAft>
                <a:spcPts val="0"/>
              </a:spcAft>
              <a:buClr>
                <a:srgbClr val="FF0000"/>
              </a:buClr>
              <a:buSzPts val="1680"/>
              <a:buFont typeface="Noto Sans Symbols"/>
              <a:buChar char="■"/>
            </a:pPr>
            <a:r>
              <a:rPr lang="en-US" sz="2400" b="1" i="0" u="none">
                <a:solidFill>
                  <a:srgbClr val="FF0000"/>
                </a:solidFill>
                <a:latin typeface="Avenir"/>
                <a:ea typeface="Avenir"/>
                <a:cs typeface="Avenir"/>
                <a:sym typeface="Avenir"/>
              </a:rPr>
              <a:t>R</a:t>
            </a:r>
            <a:r>
              <a:rPr lang="en-US" sz="2400" i="0" u="none">
                <a:solidFill>
                  <a:srgbClr val="FF0000"/>
                </a:solidFill>
                <a:latin typeface="Avenir"/>
                <a:ea typeface="Avenir"/>
                <a:cs typeface="Avenir"/>
                <a:sym typeface="Avenir"/>
              </a:rPr>
              <a:t>est</a:t>
            </a:r>
            <a:endParaRPr>
              <a:solidFill>
                <a:srgbClr val="FF0000"/>
              </a:solidFill>
              <a:latin typeface="Avenir"/>
              <a:ea typeface="Avenir"/>
              <a:cs typeface="Avenir"/>
              <a:sym typeface="Avenir"/>
            </a:endParaRPr>
          </a:p>
          <a:p>
            <a:pPr marL="342900" marR="0" lvl="0" indent="-342900" algn="l" rtl="0">
              <a:lnSpc>
                <a:spcPct val="80000"/>
              </a:lnSpc>
              <a:spcBef>
                <a:spcPts val="480"/>
              </a:spcBef>
              <a:spcAft>
                <a:spcPts val="0"/>
              </a:spcAft>
              <a:buClr>
                <a:srgbClr val="FF0000"/>
              </a:buClr>
              <a:buSzPts val="1680"/>
              <a:buFont typeface="Noto Sans Symbols"/>
              <a:buChar char="■"/>
            </a:pPr>
            <a:r>
              <a:rPr lang="en-US" sz="2400" b="1" i="0" u="none">
                <a:solidFill>
                  <a:srgbClr val="FF0000"/>
                </a:solidFill>
                <a:latin typeface="Avenir"/>
                <a:ea typeface="Avenir"/>
                <a:cs typeface="Avenir"/>
                <a:sym typeface="Avenir"/>
              </a:rPr>
              <a:t>I</a:t>
            </a:r>
            <a:r>
              <a:rPr lang="en-US" sz="2400" i="0" u="none">
                <a:solidFill>
                  <a:srgbClr val="FF0000"/>
                </a:solidFill>
                <a:latin typeface="Avenir"/>
                <a:ea typeface="Avenir"/>
                <a:cs typeface="Avenir"/>
                <a:sym typeface="Avenir"/>
              </a:rPr>
              <a:t>ce </a:t>
            </a:r>
            <a:r>
              <a:rPr lang="en-US" sz="2000" i="0" u="none">
                <a:solidFill>
                  <a:srgbClr val="FF0000"/>
                </a:solidFill>
                <a:latin typeface="Avenir"/>
                <a:ea typeface="Avenir"/>
                <a:cs typeface="Avenir"/>
                <a:sym typeface="Avenir"/>
              </a:rPr>
              <a:t>– </a:t>
            </a:r>
            <a:endParaRPr sz="2000" i="0" u="none">
              <a:solidFill>
                <a:srgbClr val="FF0000"/>
              </a:solidFill>
              <a:latin typeface="Avenir"/>
              <a:ea typeface="Avenir"/>
              <a:cs typeface="Avenir"/>
              <a:sym typeface="Avenir"/>
            </a:endParaRPr>
          </a:p>
          <a:p>
            <a:pPr marL="457200" marR="0" lvl="0" indent="0" algn="l" rtl="0">
              <a:lnSpc>
                <a:spcPct val="80000"/>
              </a:lnSpc>
              <a:spcBef>
                <a:spcPts val="480"/>
              </a:spcBef>
              <a:spcAft>
                <a:spcPts val="0"/>
              </a:spcAft>
              <a:buNone/>
            </a:pPr>
            <a:r>
              <a:rPr lang="en-US" sz="2000">
                <a:solidFill>
                  <a:srgbClr val="FF0000"/>
                </a:solidFill>
                <a:latin typeface="Avenir"/>
                <a:ea typeface="Avenir"/>
                <a:cs typeface="Avenir"/>
                <a:sym typeface="Avenir"/>
              </a:rPr>
              <a:t>“</a:t>
            </a:r>
            <a:r>
              <a:rPr lang="en-US" sz="1800" i="0" u="none">
                <a:solidFill>
                  <a:srgbClr val="FF0000"/>
                </a:solidFill>
                <a:latin typeface="Avenir"/>
                <a:ea typeface="Avenir"/>
                <a:cs typeface="Avenir"/>
                <a:sym typeface="Avenir"/>
              </a:rPr>
              <a:t>Cold</a:t>
            </a:r>
            <a:r>
              <a:rPr lang="en-US" sz="1800">
                <a:solidFill>
                  <a:srgbClr val="FF0000"/>
                </a:solidFill>
                <a:latin typeface="Avenir"/>
                <a:ea typeface="Avenir"/>
                <a:cs typeface="Avenir"/>
                <a:sym typeface="Avenir"/>
              </a:rPr>
              <a:t>”</a:t>
            </a:r>
            <a:r>
              <a:rPr lang="en-US" sz="1800" i="0" u="none">
                <a:solidFill>
                  <a:srgbClr val="FF0000"/>
                </a:solidFill>
                <a:latin typeface="Avenir"/>
                <a:ea typeface="Avenir"/>
                <a:cs typeface="Avenir"/>
                <a:sym typeface="Avenir"/>
              </a:rPr>
              <a:t>/Freezer vs </a:t>
            </a:r>
            <a:r>
              <a:rPr lang="en-US" sz="1800">
                <a:solidFill>
                  <a:srgbClr val="FF0000"/>
                </a:solidFill>
                <a:latin typeface="Avenir"/>
                <a:ea typeface="Avenir"/>
                <a:cs typeface="Avenir"/>
                <a:sym typeface="Avenir"/>
              </a:rPr>
              <a:t>“</a:t>
            </a:r>
            <a:r>
              <a:rPr lang="en-US" sz="1800" i="0" u="none">
                <a:solidFill>
                  <a:srgbClr val="FF0000"/>
                </a:solidFill>
                <a:latin typeface="Avenir"/>
                <a:ea typeface="Avenir"/>
                <a:cs typeface="Avenir"/>
                <a:sym typeface="Avenir"/>
              </a:rPr>
              <a:t>Warm</a:t>
            </a:r>
            <a:r>
              <a:rPr lang="en-US" sz="1800">
                <a:solidFill>
                  <a:srgbClr val="FF0000"/>
                </a:solidFill>
                <a:latin typeface="Avenir"/>
                <a:ea typeface="Avenir"/>
                <a:cs typeface="Avenir"/>
                <a:sym typeface="Avenir"/>
              </a:rPr>
              <a:t>”</a:t>
            </a:r>
            <a:r>
              <a:rPr lang="en-US" sz="1800" i="0" u="none">
                <a:solidFill>
                  <a:srgbClr val="FF0000"/>
                </a:solidFill>
                <a:latin typeface="Avenir"/>
                <a:ea typeface="Avenir"/>
                <a:cs typeface="Avenir"/>
                <a:sym typeface="Avenir"/>
              </a:rPr>
              <a:t>/Ice Machine- yes</a:t>
            </a:r>
            <a:r>
              <a:rPr lang="en-US" sz="1800">
                <a:solidFill>
                  <a:srgbClr val="FF0000"/>
                </a:solidFill>
                <a:latin typeface="Avenir"/>
                <a:ea typeface="Avenir"/>
                <a:cs typeface="Avenir"/>
                <a:sym typeface="Avenir"/>
              </a:rPr>
              <a:t>, it really is a thing!</a:t>
            </a:r>
            <a:endParaRPr sz="1800" i="0" u="none">
              <a:solidFill>
                <a:srgbClr val="FF0000"/>
              </a:solidFill>
              <a:latin typeface="Avenir"/>
              <a:ea typeface="Avenir"/>
              <a:cs typeface="Avenir"/>
              <a:sym typeface="Avenir"/>
            </a:endParaRPr>
          </a:p>
          <a:p>
            <a:pPr marL="342900" marR="0" lvl="0" indent="-342900" algn="l" rtl="0">
              <a:lnSpc>
                <a:spcPct val="80000"/>
              </a:lnSpc>
              <a:spcBef>
                <a:spcPts val="480"/>
              </a:spcBef>
              <a:spcAft>
                <a:spcPts val="0"/>
              </a:spcAft>
              <a:buClr>
                <a:srgbClr val="FF0000"/>
              </a:buClr>
              <a:buSzPts val="1680"/>
              <a:buFont typeface="Noto Sans Symbols"/>
              <a:buChar char="■"/>
            </a:pPr>
            <a:r>
              <a:rPr lang="en-US" sz="2400" b="1" i="0" u="none">
                <a:solidFill>
                  <a:srgbClr val="FF0000"/>
                </a:solidFill>
                <a:latin typeface="Avenir"/>
                <a:ea typeface="Avenir"/>
                <a:cs typeface="Avenir"/>
                <a:sym typeface="Avenir"/>
              </a:rPr>
              <a:t>C</a:t>
            </a:r>
            <a:r>
              <a:rPr lang="en-US" sz="2400" i="0" u="none">
                <a:solidFill>
                  <a:srgbClr val="FF0000"/>
                </a:solidFill>
                <a:latin typeface="Avenir"/>
                <a:ea typeface="Avenir"/>
                <a:cs typeface="Avenir"/>
                <a:sym typeface="Avenir"/>
              </a:rPr>
              <a:t>ompression</a:t>
            </a:r>
            <a:r>
              <a:rPr lang="en-US" sz="2000" i="0" u="none">
                <a:solidFill>
                  <a:srgbClr val="FF0000"/>
                </a:solidFill>
                <a:latin typeface="Avenir"/>
                <a:ea typeface="Avenir"/>
                <a:cs typeface="Avenir"/>
                <a:sym typeface="Avenir"/>
              </a:rPr>
              <a:t> </a:t>
            </a:r>
            <a:endParaRPr>
              <a:solidFill>
                <a:srgbClr val="FF0000"/>
              </a:solidFill>
              <a:latin typeface="Avenir"/>
              <a:ea typeface="Avenir"/>
              <a:cs typeface="Avenir"/>
              <a:sym typeface="Avenir"/>
            </a:endParaRPr>
          </a:p>
          <a:p>
            <a:pPr marL="342900" marR="0" lvl="0" indent="-342900" algn="l" rtl="0">
              <a:lnSpc>
                <a:spcPct val="80000"/>
              </a:lnSpc>
              <a:spcBef>
                <a:spcPts val="480"/>
              </a:spcBef>
              <a:spcAft>
                <a:spcPts val="0"/>
              </a:spcAft>
              <a:buClr>
                <a:srgbClr val="FF0000"/>
              </a:buClr>
              <a:buSzPts val="1680"/>
              <a:buFont typeface="Noto Sans Symbols"/>
              <a:buChar char="■"/>
            </a:pPr>
            <a:r>
              <a:rPr lang="en-US" sz="2400" b="1" i="0" u="none">
                <a:solidFill>
                  <a:srgbClr val="FF0000"/>
                </a:solidFill>
                <a:latin typeface="Avenir"/>
                <a:ea typeface="Avenir"/>
                <a:cs typeface="Avenir"/>
                <a:sym typeface="Avenir"/>
              </a:rPr>
              <a:t>E</a:t>
            </a:r>
            <a:r>
              <a:rPr lang="en-US" sz="2400" i="0" u="none">
                <a:solidFill>
                  <a:srgbClr val="FF0000"/>
                </a:solidFill>
                <a:latin typeface="Avenir"/>
                <a:ea typeface="Avenir"/>
                <a:cs typeface="Avenir"/>
                <a:sym typeface="Avenir"/>
              </a:rPr>
              <a:t>levation </a:t>
            </a:r>
            <a:r>
              <a:rPr lang="en-US" sz="1800" i="0" u="none">
                <a:solidFill>
                  <a:srgbClr val="FF0000"/>
                </a:solidFill>
                <a:latin typeface="Avenir"/>
                <a:ea typeface="Avenir"/>
                <a:cs typeface="Avenir"/>
                <a:sym typeface="Avenir"/>
              </a:rPr>
              <a:t>– Above the Heart</a:t>
            </a:r>
            <a:endParaRPr sz="1800" i="0" u="none">
              <a:solidFill>
                <a:srgbClr val="FF0000"/>
              </a:solidFill>
              <a:latin typeface="Avenir"/>
              <a:ea typeface="Avenir"/>
              <a:cs typeface="Avenir"/>
              <a:sym typeface="Avenir"/>
            </a:endParaRPr>
          </a:p>
          <a:p>
            <a:pPr marL="457200" marR="0" lvl="0" indent="0" algn="ctr" rtl="0">
              <a:lnSpc>
                <a:spcPct val="80000"/>
              </a:lnSpc>
              <a:spcBef>
                <a:spcPts val="480"/>
              </a:spcBef>
              <a:spcAft>
                <a:spcPts val="0"/>
              </a:spcAft>
              <a:buNone/>
            </a:pPr>
            <a:endParaRPr sz="1800">
              <a:solidFill>
                <a:srgbClr val="FF0000"/>
              </a:solidFill>
              <a:latin typeface="Avenir"/>
              <a:ea typeface="Avenir"/>
              <a:cs typeface="Avenir"/>
              <a:sym typeface="Avenir"/>
            </a:endParaRPr>
          </a:p>
          <a:p>
            <a:pPr marL="342900" marR="0" lvl="0" indent="-236220" algn="ctr" rtl="0">
              <a:lnSpc>
                <a:spcPct val="100000"/>
              </a:lnSpc>
              <a:spcBef>
                <a:spcPts val="480"/>
              </a:spcBef>
              <a:spcAft>
                <a:spcPts val="0"/>
              </a:spcAft>
              <a:buClr>
                <a:schemeClr val="hlink"/>
              </a:buClr>
              <a:buSzPts val="1680"/>
              <a:buFont typeface="Noto Sans Symbols"/>
              <a:buNone/>
            </a:pPr>
            <a:endParaRPr sz="2400" i="0" u="none">
              <a:solidFill>
                <a:srgbClr val="FFCC00"/>
              </a:solidFill>
              <a:latin typeface="Avenir"/>
              <a:ea typeface="Avenir"/>
              <a:cs typeface="Avenir"/>
              <a:sym typeface="Avenir"/>
            </a:endParaRPr>
          </a:p>
        </p:txBody>
      </p:sp>
      <p:sp>
        <p:nvSpPr>
          <p:cNvPr id="124" name="Google Shape;124;p21"/>
          <p:cNvSpPr txBox="1">
            <a:spLocks noGrp="1"/>
          </p:cNvSpPr>
          <p:nvPr>
            <p:ph type="body" idx="2"/>
          </p:nvPr>
        </p:nvSpPr>
        <p:spPr>
          <a:xfrm>
            <a:off x="4832400" y="1903379"/>
            <a:ext cx="3999900" cy="2277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700" b="1">
                <a:solidFill>
                  <a:srgbClr val="FF0000"/>
                </a:solidFill>
                <a:latin typeface="Avenir"/>
                <a:ea typeface="Avenir"/>
                <a:cs typeface="Avenir"/>
                <a:sym typeface="Avenir"/>
              </a:rPr>
              <a:t>MEAT</a:t>
            </a:r>
            <a:endParaRPr sz="2700" b="1">
              <a:solidFill>
                <a:srgbClr val="FF0000"/>
              </a:solidFill>
              <a:latin typeface="Avenir"/>
              <a:ea typeface="Avenir"/>
              <a:cs typeface="Avenir"/>
              <a:sym typeface="Avenir"/>
            </a:endParaRPr>
          </a:p>
          <a:p>
            <a:pPr marL="342900" lvl="0" indent="-340995" algn="l" rtl="0">
              <a:lnSpc>
                <a:spcPct val="100000"/>
              </a:lnSpc>
              <a:spcBef>
                <a:spcPts val="0"/>
              </a:spcBef>
              <a:spcAft>
                <a:spcPts val="0"/>
              </a:spcAft>
              <a:buClr>
                <a:srgbClr val="FF0000"/>
              </a:buClr>
              <a:buSzPts val="1650"/>
              <a:buFont typeface="Noto Sans Symbols"/>
              <a:buChar char="■"/>
            </a:pPr>
            <a:r>
              <a:rPr lang="en-US" sz="2400" b="1">
                <a:solidFill>
                  <a:srgbClr val="FF0000"/>
                </a:solidFill>
                <a:latin typeface="Avenir"/>
                <a:ea typeface="Avenir"/>
                <a:cs typeface="Avenir"/>
                <a:sym typeface="Avenir"/>
              </a:rPr>
              <a:t>M</a:t>
            </a:r>
            <a:r>
              <a:rPr lang="en-US" sz="2400">
                <a:solidFill>
                  <a:srgbClr val="FF0000"/>
                </a:solidFill>
                <a:latin typeface="Avenir"/>
                <a:ea typeface="Avenir"/>
                <a:cs typeface="Avenir"/>
                <a:sym typeface="Avenir"/>
              </a:rPr>
              <a:t>ovement - </a:t>
            </a:r>
            <a:r>
              <a:rPr lang="en-US" sz="2000">
                <a:solidFill>
                  <a:srgbClr val="FF0000"/>
                </a:solidFill>
                <a:latin typeface="Avenir"/>
                <a:ea typeface="Avenir"/>
                <a:cs typeface="Avenir"/>
                <a:sym typeface="Avenir"/>
              </a:rPr>
              <a:t>pain-free</a:t>
            </a:r>
            <a:endParaRPr sz="2000">
              <a:solidFill>
                <a:srgbClr val="FF0000"/>
              </a:solidFill>
              <a:latin typeface="Avenir"/>
              <a:ea typeface="Avenir"/>
              <a:cs typeface="Avenir"/>
              <a:sym typeface="Avenir"/>
            </a:endParaRPr>
          </a:p>
          <a:p>
            <a:pPr marL="342900" lvl="0" indent="-340995" algn="l" rtl="0">
              <a:lnSpc>
                <a:spcPct val="100000"/>
              </a:lnSpc>
              <a:spcBef>
                <a:spcPts val="0"/>
              </a:spcBef>
              <a:spcAft>
                <a:spcPts val="0"/>
              </a:spcAft>
              <a:buClr>
                <a:srgbClr val="FF0000"/>
              </a:buClr>
              <a:buSzPts val="1650"/>
              <a:buFont typeface="Noto Sans Symbols"/>
              <a:buChar char="■"/>
            </a:pPr>
            <a:r>
              <a:rPr lang="en-US" sz="2400" b="1">
                <a:solidFill>
                  <a:srgbClr val="FF0000"/>
                </a:solidFill>
                <a:latin typeface="Avenir"/>
                <a:ea typeface="Avenir"/>
                <a:cs typeface="Avenir"/>
                <a:sym typeface="Avenir"/>
              </a:rPr>
              <a:t>E</a:t>
            </a:r>
            <a:r>
              <a:rPr lang="en-US" sz="2400">
                <a:solidFill>
                  <a:srgbClr val="FF0000"/>
                </a:solidFill>
                <a:latin typeface="Avenir"/>
                <a:ea typeface="Avenir"/>
                <a:cs typeface="Avenir"/>
                <a:sym typeface="Avenir"/>
              </a:rPr>
              <a:t>xercise</a:t>
            </a:r>
            <a:endParaRPr sz="2400">
              <a:solidFill>
                <a:srgbClr val="FF0000"/>
              </a:solidFill>
              <a:latin typeface="Avenir"/>
              <a:ea typeface="Avenir"/>
              <a:cs typeface="Avenir"/>
              <a:sym typeface="Avenir"/>
            </a:endParaRPr>
          </a:p>
          <a:p>
            <a:pPr marL="342900" lvl="0" indent="-340995" algn="l" rtl="0">
              <a:lnSpc>
                <a:spcPct val="100000"/>
              </a:lnSpc>
              <a:spcBef>
                <a:spcPts val="0"/>
              </a:spcBef>
              <a:spcAft>
                <a:spcPts val="0"/>
              </a:spcAft>
              <a:buClr>
                <a:srgbClr val="FF0000"/>
              </a:buClr>
              <a:buSzPts val="1650"/>
              <a:buFont typeface="Noto Sans Symbols"/>
              <a:buChar char="■"/>
            </a:pPr>
            <a:r>
              <a:rPr lang="en-US" sz="2400" b="1">
                <a:solidFill>
                  <a:srgbClr val="FF0000"/>
                </a:solidFill>
                <a:latin typeface="Avenir"/>
                <a:ea typeface="Avenir"/>
                <a:cs typeface="Avenir"/>
                <a:sym typeface="Avenir"/>
              </a:rPr>
              <a:t>A</a:t>
            </a:r>
            <a:r>
              <a:rPr lang="en-US" sz="2400">
                <a:solidFill>
                  <a:srgbClr val="FF0000"/>
                </a:solidFill>
                <a:latin typeface="Avenir"/>
                <a:ea typeface="Avenir"/>
                <a:cs typeface="Avenir"/>
                <a:sym typeface="Avenir"/>
              </a:rPr>
              <a:t>nalgesics - </a:t>
            </a:r>
            <a:r>
              <a:rPr lang="en-US" sz="2000">
                <a:solidFill>
                  <a:srgbClr val="FF0000"/>
                </a:solidFill>
                <a:latin typeface="Avenir"/>
                <a:ea typeface="Avenir"/>
                <a:cs typeface="Avenir"/>
                <a:sym typeface="Avenir"/>
              </a:rPr>
              <a:t>If cleared by parent/guardian</a:t>
            </a:r>
            <a:endParaRPr>
              <a:solidFill>
                <a:srgbClr val="FF0000"/>
              </a:solidFill>
              <a:latin typeface="Avenir"/>
              <a:ea typeface="Avenir"/>
              <a:cs typeface="Avenir"/>
              <a:sym typeface="Avenir"/>
            </a:endParaRPr>
          </a:p>
          <a:p>
            <a:pPr marL="342900" lvl="0" indent="-340995" algn="l" rtl="0">
              <a:lnSpc>
                <a:spcPct val="100000"/>
              </a:lnSpc>
              <a:spcBef>
                <a:spcPts val="0"/>
              </a:spcBef>
              <a:spcAft>
                <a:spcPts val="0"/>
              </a:spcAft>
              <a:buClr>
                <a:srgbClr val="FF0000"/>
              </a:buClr>
              <a:buSzPts val="1650"/>
              <a:buFont typeface="Noto Sans Symbols"/>
              <a:buChar char="■"/>
            </a:pPr>
            <a:r>
              <a:rPr lang="en-US" sz="2400" b="1">
                <a:solidFill>
                  <a:srgbClr val="FF0000"/>
                </a:solidFill>
                <a:latin typeface="Avenir"/>
                <a:ea typeface="Avenir"/>
                <a:cs typeface="Avenir"/>
                <a:sym typeface="Avenir"/>
              </a:rPr>
              <a:t>T</a:t>
            </a:r>
            <a:r>
              <a:rPr lang="en-US" sz="2400">
                <a:solidFill>
                  <a:srgbClr val="FF0000"/>
                </a:solidFill>
                <a:latin typeface="Avenir"/>
                <a:ea typeface="Avenir"/>
                <a:cs typeface="Avenir"/>
                <a:sym typeface="Avenir"/>
              </a:rPr>
              <a:t>reatment - </a:t>
            </a:r>
            <a:r>
              <a:rPr lang="en-US" sz="2000">
                <a:solidFill>
                  <a:srgbClr val="FF0000"/>
                </a:solidFill>
                <a:latin typeface="Avenir"/>
                <a:ea typeface="Avenir"/>
                <a:cs typeface="Avenir"/>
                <a:sym typeface="Avenir"/>
              </a:rPr>
              <a:t>various modalities</a:t>
            </a:r>
            <a:endParaRPr sz="2000">
              <a:solidFill>
                <a:srgbClr val="FF0000"/>
              </a:solidFill>
              <a:latin typeface="Avenir"/>
              <a:ea typeface="Avenir"/>
              <a:cs typeface="Avenir"/>
              <a:sym typeface="Avenir"/>
            </a:endParaRPr>
          </a:p>
          <a:p>
            <a:pPr marL="0" lvl="0" indent="0" algn="ctr" rtl="0">
              <a:spcBef>
                <a:spcPts val="0"/>
              </a:spcBef>
              <a:spcAft>
                <a:spcPts val="1600"/>
              </a:spcAft>
              <a:buNone/>
            </a:pPr>
            <a:endParaRPr>
              <a:latin typeface="Avenir"/>
              <a:ea typeface="Avenir"/>
              <a:cs typeface="Avenir"/>
              <a:sym typeface="Avenir"/>
            </a:endParaRPr>
          </a:p>
        </p:txBody>
      </p:sp>
      <p:sp>
        <p:nvSpPr>
          <p:cNvPr id="125" name="Google Shape;125;p21"/>
          <p:cNvSpPr/>
          <p:nvPr/>
        </p:nvSpPr>
        <p:spPr>
          <a:xfrm>
            <a:off x="1553300" y="5436050"/>
            <a:ext cx="3036600" cy="962700"/>
          </a:xfrm>
          <a:prstGeom prst="rightArrow">
            <a:avLst>
              <a:gd name="adj1" fmla="val 50000"/>
              <a:gd name="adj2" fmla="val 50000"/>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1"/>
          <p:cNvSpPr txBox="1"/>
          <p:nvPr/>
        </p:nvSpPr>
        <p:spPr>
          <a:xfrm>
            <a:off x="1642175" y="5687850"/>
            <a:ext cx="2754900" cy="3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Avenir"/>
                <a:ea typeface="Avenir"/>
                <a:cs typeface="Avenir"/>
                <a:sym typeface="Avenir"/>
              </a:rPr>
              <a:t>Think you need a brace? </a:t>
            </a:r>
            <a:endParaRPr sz="1800">
              <a:latin typeface="Avenir"/>
              <a:ea typeface="Avenir"/>
              <a:cs typeface="Avenir"/>
              <a:sym typeface="Avenir"/>
            </a:endParaRPr>
          </a:p>
        </p:txBody>
      </p:sp>
      <p:sp>
        <p:nvSpPr>
          <p:cNvPr id="127" name="Google Shape;127;p21"/>
          <p:cNvSpPr txBox="1"/>
          <p:nvPr/>
        </p:nvSpPr>
        <p:spPr>
          <a:xfrm>
            <a:off x="4576275" y="5510100"/>
            <a:ext cx="3584400" cy="9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Avenir"/>
                <a:ea typeface="Avenir"/>
                <a:cs typeface="Avenir"/>
                <a:sym typeface="Avenir"/>
              </a:rPr>
              <a:t>See your AT to help pick the one that’s right for your issue!</a:t>
            </a:r>
            <a:endParaRPr sz="2000">
              <a:latin typeface="Avenir"/>
              <a:ea typeface="Avenir"/>
              <a:cs typeface="Avenir"/>
              <a:sym typeface="Avenir"/>
            </a:endParaRPr>
          </a:p>
        </p:txBody>
      </p:sp>
      <p:sp>
        <p:nvSpPr>
          <p:cNvPr id="128" name="Google Shape;128;p21"/>
          <p:cNvSpPr txBox="1"/>
          <p:nvPr/>
        </p:nvSpPr>
        <p:spPr>
          <a:xfrm>
            <a:off x="1110900" y="4784300"/>
            <a:ext cx="6828300" cy="3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FFFFFF"/>
                </a:solidFill>
                <a:latin typeface="Avenir"/>
                <a:ea typeface="Avenir"/>
                <a:cs typeface="Avenir"/>
                <a:sym typeface="Avenir"/>
              </a:rPr>
              <a:t>When in doubt- RICE is always a safe bet</a:t>
            </a:r>
            <a:endParaRPr sz="2000">
              <a:solidFill>
                <a:srgbClr val="FFFFFF"/>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1816</Words>
  <Application>Microsoft Office PowerPoint</Application>
  <PresentationFormat>On-screen Show (4:3)</PresentationFormat>
  <Paragraphs>252</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Avenir</vt:lpstr>
      <vt:lpstr>Average</vt:lpstr>
      <vt:lpstr>Oswald</vt:lpstr>
      <vt:lpstr>Noto Sans Symbols</vt:lpstr>
      <vt:lpstr>Arial</vt:lpstr>
      <vt:lpstr>Aharoni</vt:lpstr>
      <vt:lpstr>Tahoma</vt:lpstr>
      <vt:lpstr>Rockwell</vt:lpstr>
      <vt:lpstr>Garamond</vt:lpstr>
      <vt:lpstr>Calibri</vt:lpstr>
      <vt:lpstr>Slate</vt:lpstr>
      <vt:lpstr> Chantilly High School  Athletic  Training Program</vt:lpstr>
      <vt:lpstr>Chantilly Athletic Training Staff</vt:lpstr>
      <vt:lpstr>PowerPoint Presentation</vt:lpstr>
      <vt:lpstr>Assumption Of Risk</vt:lpstr>
      <vt:lpstr>Responsibilities of the Athletic Trainer</vt:lpstr>
      <vt:lpstr> Athletic Training Coverage Policy</vt:lpstr>
      <vt:lpstr> Athletic Training Coverage Policy</vt:lpstr>
      <vt:lpstr>Injury Reporting </vt:lpstr>
      <vt:lpstr>Care of Injuries  Injuries can be treated in different ways depending on the severity. Methods may also be combined to best suit the athlete.</vt:lpstr>
      <vt:lpstr>Care of Injuries  </vt:lpstr>
      <vt:lpstr>Rehabilitation Programs</vt:lpstr>
      <vt:lpstr>Return To Play</vt:lpstr>
      <vt:lpstr>Nutrition</vt:lpstr>
      <vt:lpstr>PowerPoint Presentation</vt:lpstr>
      <vt:lpstr>PowerPoint Presentation</vt:lpstr>
      <vt:lpstr>PowerPoint Presentation</vt:lpstr>
      <vt:lpstr>Meal Timing</vt:lpstr>
      <vt:lpstr>Hydration</vt:lpstr>
      <vt:lpstr>Dehydration</vt:lpstr>
      <vt:lpstr>Supplements</vt:lpstr>
      <vt:lpstr>Pre-Workout &amp;  Energy Supplements</vt:lpstr>
      <vt:lpstr>Steroids</vt:lpstr>
      <vt:lpstr>Universal Hygiene</vt:lpstr>
      <vt:lpstr>Communicable Illnesses</vt:lpstr>
      <vt:lpstr>Concussion Education Review </vt:lpstr>
      <vt:lpstr>PowerPoint Presentation</vt:lpstr>
      <vt:lpstr>Concussion Education Review</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Chantilly High School  Athletic  Training Program</dc:title>
  <dc:creator>Bishop, Katelyn</dc:creator>
  <cp:lastModifiedBy>Bishop, Katelyn</cp:lastModifiedBy>
  <cp:revision>7</cp:revision>
  <dcterms:modified xsi:type="dcterms:W3CDTF">2022-11-17T19:02:49Z</dcterms:modified>
</cp:coreProperties>
</file>